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1F4EFD2-3BDA-4788-B0DF-19D454D8ED0A}">
  <a:tblStyle styleId="{11F4EFD2-3BDA-4788-B0DF-19D454D8ED0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63216490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3216490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88f311e70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8f311e70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Explain that in the game, students turn an idea into a new bill for the House of Representatives to work on. They then hold hearings in which they choose someone to share their thoughts on a bill. This will unlock additional clauses to use.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Hearings </a:t>
            </a:r>
            <a:r>
              <a:rPr lang="en">
                <a:solidFill>
                  <a:schemeClr val="dk1"/>
                </a:solidFill>
              </a:rPr>
              <a:t>are held next. They invite people to share their thoughts on the bill.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Then they </a:t>
            </a:r>
            <a:r>
              <a:rPr b="1" lang="en">
                <a:solidFill>
                  <a:schemeClr val="dk1"/>
                </a:solidFill>
              </a:rPr>
              <a:t>deliberate </a:t>
            </a:r>
            <a:r>
              <a:rPr lang="en">
                <a:solidFill>
                  <a:schemeClr val="dk1"/>
                </a:solidFill>
              </a:rPr>
              <a:t>(discuss and decide) on which clauses to include to get the most support!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Point out that bills can go back and forth between both chambers before being sent to the house.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7e309f5d2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e309f5d2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This is a simplified version of the lawmaking process. LawCraft focuses on the the House of Representatives and the deliberation in Congress.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Bills can start in either chamber. In this game, they start in the House. Point out that for Step 5, if the President vetoes the bill, congress can override it with a supermajority (which is ⅔ of the vote).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ELL: go over the meaning of h</a:t>
            </a:r>
            <a:r>
              <a:rPr b="1" lang="en">
                <a:solidFill>
                  <a:schemeClr val="dk1"/>
                </a:solidFill>
              </a:rPr>
              <a:t>earings, deliberate, vote, chamber, Congress, presidential review </a:t>
            </a:r>
            <a:r>
              <a:rPr lang="en">
                <a:solidFill>
                  <a:schemeClr val="dk1"/>
                </a:solidFill>
              </a:rPr>
              <a:t>if needed.</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ddfef483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ddfef483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There is a graphic organizer in the Extension Pack PDF that students can use to take notes as they play the game. </a:t>
            </a:r>
            <a:endParaRPr>
              <a:solidFill>
                <a:schemeClr val="dk1"/>
              </a:solidFill>
            </a:endParaRPr>
          </a:p>
          <a:p>
            <a:pPr indent="-298450" lvl="0" marL="457200" rtl="0" algn="l">
              <a:spcBef>
                <a:spcPts val="0"/>
              </a:spcBef>
              <a:spcAft>
                <a:spcPts val="0"/>
              </a:spcAft>
              <a:buSzPts val="1100"/>
              <a:buChar char="●"/>
            </a:pPr>
            <a:r>
              <a:rPr lang="en">
                <a:solidFill>
                  <a:schemeClr val="dk1"/>
                </a:solidFill>
              </a:rPr>
              <a:t>Note: there are two versions provided in the PDF. One is open-ended and the other has sentence starters. Provide ELL students with the appropriate version as needed.</a:t>
            </a:r>
            <a:endParaRPr>
              <a:solidFill>
                <a:schemeClr val="dk1"/>
              </a:solidFill>
            </a:endParaRPr>
          </a:p>
          <a:p>
            <a:pPr indent="-298450" lvl="0" marL="457200" rtl="0" algn="l">
              <a:spcBef>
                <a:spcPts val="0"/>
              </a:spcBef>
              <a:spcAft>
                <a:spcPts val="0"/>
              </a:spcAft>
              <a:buSzPts val="1100"/>
              <a:buChar char="●"/>
            </a:pPr>
            <a:r>
              <a:rPr lang="en">
                <a:solidFill>
                  <a:schemeClr val="dk1"/>
                </a:solidFill>
              </a:rPr>
              <a:t>For the demographics category, h</a:t>
            </a:r>
            <a:r>
              <a:rPr lang="en">
                <a:solidFill>
                  <a:schemeClr val="dk1"/>
                </a:solidFill>
              </a:rPr>
              <a:t>ave students describe them in their own words (without pie charts or percentages). For example: Mostly older population. Mostly urban. Evenly split across income levels, etc.</a:t>
            </a:r>
            <a:endParaRPr/>
          </a:p>
          <a:p>
            <a:pPr indent="0" lvl="0" marL="45720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475c705bf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75c705bf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Calibri"/>
              <a:buChar char="●"/>
            </a:pPr>
            <a:r>
              <a:rPr b="1" lang="en">
                <a:solidFill>
                  <a:schemeClr val="dk1"/>
                </a:solidFill>
                <a:highlight>
                  <a:srgbClr val="FFFFFF"/>
                </a:highlight>
              </a:rPr>
              <a:t>Allow </a:t>
            </a:r>
            <a:r>
              <a:rPr lang="en">
                <a:solidFill>
                  <a:schemeClr val="dk1"/>
                </a:solidFill>
                <a:highlight>
                  <a:srgbClr val="FFFFFF"/>
                </a:highlight>
              </a:rPr>
              <a:t>students to play in pairs or small groups.  If possible, place them in mixed-ability groups. While advanced students can play by themselves, we recommend partner play for increased speaking and listening opportunities.</a:t>
            </a:r>
            <a:endParaRPr>
              <a:solidFill>
                <a:schemeClr val="dk1"/>
              </a:solidFill>
              <a:highlight>
                <a:srgbClr val="FFFFFF"/>
              </a:highlight>
            </a:endParaRPr>
          </a:p>
          <a:p>
            <a:pPr indent="-298450" lvl="0" marL="457200" rtl="0" algn="l">
              <a:spcBef>
                <a:spcPts val="0"/>
              </a:spcBef>
              <a:spcAft>
                <a:spcPts val="0"/>
              </a:spcAft>
              <a:buClr>
                <a:schemeClr val="dk1"/>
              </a:buClr>
              <a:buSzPts val="1100"/>
              <a:buFont typeface="Calibri"/>
              <a:buChar char="●"/>
            </a:pPr>
            <a:r>
              <a:rPr lang="en">
                <a:solidFill>
                  <a:schemeClr val="dk1"/>
                </a:solidFill>
                <a:highlight>
                  <a:srgbClr val="FFFFFF"/>
                </a:highlight>
              </a:rPr>
              <a:t>Encourage the use of the game’s reference materials for support – glossary, decision support tool, repeated voice over, etc. The game is available in Spanish, consider using translating tools in other languages as needed.</a:t>
            </a:r>
            <a:endParaRPr>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475c705bf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75c705bf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703f9fed2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03f9fed2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t>For number 4, the bill may go back and forth between both houses several times before it heads to the White House.</a:t>
            </a:r>
            <a:endParaRPr/>
          </a:p>
          <a:p>
            <a:pPr indent="-298450" lvl="0" marL="457200" rtl="0" algn="l">
              <a:spcBef>
                <a:spcPts val="0"/>
              </a:spcBef>
              <a:spcAft>
                <a:spcPts val="0"/>
              </a:spcAft>
              <a:buClr>
                <a:schemeClr val="dk1"/>
              </a:buClr>
              <a:buSzPts val="1100"/>
              <a:buChar char="●"/>
            </a:pPr>
            <a:r>
              <a:rPr lang="en"/>
              <a:t>For number 5, remind students that if the bill is vetoed, Congress can override it with a supermajority vote. The the bill can become a law.</a:t>
            </a:r>
            <a:endParaRPr/>
          </a:p>
          <a:p>
            <a:pPr indent="-298450" lvl="0" marL="457200" rtl="0" algn="l">
              <a:spcBef>
                <a:spcPts val="0"/>
              </a:spcBef>
              <a:spcAft>
                <a:spcPts val="0"/>
              </a:spcAft>
              <a:buSzPts val="1100"/>
              <a:buChar char="●"/>
            </a:pPr>
            <a:r>
              <a:rPr lang="en"/>
              <a:t>Expansion: Have students review the five steps and then summarize them orally without looking at their paper. </a:t>
            </a:r>
            <a:endParaRPr/>
          </a:p>
          <a:p>
            <a:pPr indent="-298450" lvl="0" marL="457200" rtl="0" algn="l">
              <a:spcBef>
                <a:spcPts val="0"/>
              </a:spcBef>
              <a:spcAft>
                <a:spcPts val="0"/>
              </a:spcAft>
              <a:buSzPts val="1100"/>
              <a:buChar char="●"/>
            </a:pPr>
            <a:r>
              <a:rPr lang="en"/>
              <a:t>Act it out: Have students role play the process of a bill becoming a law. This can be done in groups with a representative presenting the idea, a few students to represent the House and deliberate there, a few students to represent the Senate and deliberate there. One person can be the president and can approve or veto the law. If it is vetoed, Congress can vote again.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891806792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91806792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Ask the question about the education bill to get the ball rolling. Discuss it as a class. (Possible responses: A teacher would care because funding affects their class size, course materials, salary, and more. </a:t>
            </a:r>
            <a:r>
              <a:rPr lang="en" sz="1200"/>
              <a:t>A</a:t>
            </a:r>
            <a:r>
              <a:rPr lang="en" sz="1200"/>
              <a:t> student would care because it affects their daily life in school. A parent would care about their child’s education. A governor would care because they are in charge of the budget, plus their constituents would care about this issue. )</a:t>
            </a:r>
            <a:endParaRPr sz="1200"/>
          </a:p>
          <a:p>
            <a:pPr indent="-304800" lvl="0" marL="457200" rtl="0" algn="l">
              <a:spcBef>
                <a:spcPts val="0"/>
              </a:spcBef>
              <a:spcAft>
                <a:spcPts val="0"/>
              </a:spcAft>
              <a:buSzPts val="1200"/>
              <a:buChar char="●"/>
            </a:pPr>
            <a:r>
              <a:rPr lang="en" sz="1200"/>
              <a:t>Then have students work in pairs or small groups to rank the people who could talk about the Air and Water quality bill.</a:t>
            </a:r>
            <a:endParaRPr sz="1200"/>
          </a:p>
          <a:p>
            <a:pPr indent="-304800" lvl="0" marL="457200" rtl="0" algn="l">
              <a:spcBef>
                <a:spcPts val="0"/>
              </a:spcBef>
              <a:spcAft>
                <a:spcPts val="0"/>
              </a:spcAft>
              <a:buSzPts val="1200"/>
              <a:buChar char="●"/>
            </a:pPr>
            <a:r>
              <a:rPr lang="en" sz="1200"/>
              <a:t>EXPANSION: </a:t>
            </a:r>
            <a:r>
              <a:rPr lang="en" sz="1200"/>
              <a:t>In small groups, have students create a piece of testimony about what that they would like to see happen with education or the climate in your town or district. This should be done orally (read to the group or the class). They can choose different roles (teacher, parent, student, green energy activist, etc.)</a:t>
            </a:r>
            <a:endParaRPr sz="1200"/>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703f9fed2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03f9fed2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a:t>Answers will vary.</a:t>
            </a:r>
            <a:r>
              <a:rPr lang="en"/>
              <a:t> </a:t>
            </a:r>
            <a:endParaRPr/>
          </a:p>
          <a:p>
            <a:pPr indent="-298450" lvl="0" marL="457200" rtl="0" algn="l">
              <a:lnSpc>
                <a:spcPct val="107916"/>
              </a:lnSpc>
              <a:spcBef>
                <a:spcPts val="0"/>
              </a:spcBef>
              <a:spcAft>
                <a:spcPts val="0"/>
              </a:spcAft>
              <a:buSzPts val="1100"/>
              <a:buChar char="●"/>
            </a:pPr>
            <a:r>
              <a:rPr lang="en">
                <a:solidFill>
                  <a:schemeClr val="dk1"/>
                </a:solidFill>
              </a:rPr>
              <a:t>First have students discuss each question in pairs. Tell them to use what they learned from the game and post game activities to help them. Then go over their responses as a class.</a:t>
            </a:r>
            <a:endParaRPr>
              <a:solidFill>
                <a:schemeClr val="dk1"/>
              </a:solidFill>
            </a:endParaRPr>
          </a:p>
          <a:p>
            <a:pPr indent="-298450" lvl="0" marL="457200" rtl="0" algn="l">
              <a:lnSpc>
                <a:spcPct val="107916"/>
              </a:lnSpc>
              <a:spcBef>
                <a:spcPts val="0"/>
              </a:spcBef>
              <a:spcAft>
                <a:spcPts val="0"/>
              </a:spcAft>
              <a:buClr>
                <a:schemeClr val="dk1"/>
              </a:buClr>
              <a:buSzPts val="1100"/>
              <a:buChar char="●"/>
            </a:pPr>
            <a:r>
              <a:rPr lang="en">
                <a:solidFill>
                  <a:schemeClr val="dk1"/>
                </a:solidFill>
              </a:rPr>
              <a:t>ELL: provide definitions of </a:t>
            </a:r>
            <a:r>
              <a:rPr b="1" lang="en">
                <a:solidFill>
                  <a:schemeClr val="dk1"/>
                </a:solidFill>
              </a:rPr>
              <a:t>constituents, surprised, adding, removing, process, values</a:t>
            </a:r>
            <a:r>
              <a:rPr lang="en">
                <a:solidFill>
                  <a:schemeClr val="dk1"/>
                </a:solidFill>
              </a:rPr>
              <a:t> as needed. Provide sentence starters such as: 1. The two parts in Congress are __________ and ____________. Members of the House of Representatives represent __________. Members of the senate represent _________. 2. My </a:t>
            </a:r>
            <a:r>
              <a:rPr lang="en">
                <a:solidFill>
                  <a:schemeClr val="dk1"/>
                </a:solidFill>
              </a:rPr>
              <a:t>constituents</a:t>
            </a:r>
            <a:r>
              <a:rPr lang="en">
                <a:solidFill>
                  <a:schemeClr val="dk1"/>
                </a:solidFill>
              </a:rPr>
              <a:t> (supported / did not support) my bill. I was (not) surprised because (</a:t>
            </a:r>
            <a:r>
              <a:rPr lang="en" u="sng">
                <a:solidFill>
                  <a:schemeClr val="dk1"/>
                </a:solidFill>
              </a:rPr>
              <a:t>reason</a:t>
            </a:r>
            <a:r>
              <a:rPr lang="en">
                <a:solidFill>
                  <a:schemeClr val="dk1"/>
                </a:solidFill>
              </a:rPr>
              <a:t>).  3. I think the process adds and removes clauses in order to (</a:t>
            </a:r>
            <a:r>
              <a:rPr lang="en" u="sng">
                <a:solidFill>
                  <a:schemeClr val="dk1"/>
                </a:solidFill>
              </a:rPr>
              <a:t>reason</a:t>
            </a:r>
            <a:r>
              <a:rPr lang="en">
                <a:solidFill>
                  <a:schemeClr val="dk1"/>
                </a:solidFill>
              </a:rPr>
              <a:t>). 4. The people’s values</a:t>
            </a:r>
            <a:r>
              <a:rPr lang="en" u="sng">
                <a:solidFill>
                  <a:schemeClr val="dk1"/>
                </a:solidFill>
              </a:rPr>
              <a:t> (such as equality, generosity, competition)</a:t>
            </a:r>
            <a:r>
              <a:rPr lang="en">
                <a:solidFill>
                  <a:schemeClr val="dk1"/>
                </a:solidFill>
              </a:rPr>
              <a:t> are connected to </a:t>
            </a:r>
            <a:r>
              <a:rPr lang="en" u="sng">
                <a:solidFill>
                  <a:schemeClr val="dk1"/>
                </a:solidFill>
              </a:rPr>
              <a:t>(the clauses).</a:t>
            </a:r>
            <a:endParaRPr b="1" sz="1800" u="sng">
              <a:solidFill>
                <a:srgbClr val="1C4587"/>
              </a:solidFill>
              <a:latin typeface="Tahoma"/>
              <a:ea typeface="Tahoma"/>
              <a:cs typeface="Tahoma"/>
              <a:sym typeface="Tahoma"/>
            </a:endParaRPr>
          </a:p>
          <a:p>
            <a:pPr indent="-298450" lvl="0" marL="457200" rtl="0" algn="l">
              <a:lnSpc>
                <a:spcPct val="107916"/>
              </a:lnSpc>
              <a:spcBef>
                <a:spcPts val="0"/>
              </a:spcBef>
              <a:spcAft>
                <a:spcPts val="0"/>
              </a:spcAft>
              <a:buClr>
                <a:schemeClr val="dk1"/>
              </a:buClr>
              <a:buSzPts val="1100"/>
              <a:buChar char="●"/>
            </a:pPr>
            <a:r>
              <a:rPr lang="en">
                <a:solidFill>
                  <a:schemeClr val="dk1"/>
                </a:solidFill>
              </a:rPr>
              <a:t>VARIATION: Have students answer the questions in writing.</a:t>
            </a:r>
            <a:endParaRPr i="1"/>
          </a:p>
          <a:p>
            <a:pPr indent="0" lvl="0" marL="0" rtl="0" algn="l">
              <a:spcBef>
                <a:spcPts val="8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65b03a613d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5b03a613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spcBef>
                <a:spcPts val="0"/>
              </a:spcBef>
              <a:spcAft>
                <a:spcPts val="0"/>
              </a:spcAft>
              <a:buSzPts val="1050"/>
              <a:buFont typeface="Roboto"/>
              <a:buChar char="●"/>
            </a:pPr>
            <a:r>
              <a:rPr lang="en" sz="1050">
                <a:highlight>
                  <a:srgbClr val="FFFFFF"/>
                </a:highlight>
                <a:latin typeface="Roboto"/>
                <a:ea typeface="Roboto"/>
                <a:cs typeface="Roboto"/>
                <a:sym typeface="Roboto"/>
              </a:rPr>
              <a:t>Have students go online and find information on their district and their representative.</a:t>
            </a:r>
            <a:endParaRPr sz="1050">
              <a:highlight>
                <a:srgbClr val="FFFFFF"/>
              </a:highlight>
              <a:latin typeface="Roboto"/>
              <a:ea typeface="Roboto"/>
              <a:cs typeface="Roboto"/>
              <a:sym typeface="Roboto"/>
            </a:endParaRPr>
          </a:p>
          <a:p>
            <a:pPr indent="-295275" lvl="0" marL="457200" rtl="0" algn="l">
              <a:spcBef>
                <a:spcPts val="0"/>
              </a:spcBef>
              <a:spcAft>
                <a:spcPts val="0"/>
              </a:spcAft>
              <a:buSzPts val="1050"/>
              <a:buFont typeface="Roboto"/>
              <a:buChar char="●"/>
            </a:pPr>
            <a:r>
              <a:rPr lang="en" sz="1050">
                <a:highlight>
                  <a:srgbClr val="FFFFFF"/>
                </a:highlight>
                <a:latin typeface="Roboto"/>
                <a:ea typeface="Roboto"/>
                <a:cs typeface="Roboto"/>
                <a:sym typeface="Roboto"/>
              </a:rPr>
              <a:t>They can write their answers using the organizers in the Extension Pack.</a:t>
            </a:r>
            <a:endParaRPr sz="1050">
              <a:highlight>
                <a:srgbClr val="FFFFFF"/>
              </a:highlight>
              <a:latin typeface="Roboto"/>
              <a:ea typeface="Roboto"/>
              <a:cs typeface="Roboto"/>
              <a:sym typeface="Roboto"/>
            </a:endParaRPr>
          </a:p>
          <a:p>
            <a:pPr indent="-295275" lvl="0" marL="457200" rtl="0" algn="l">
              <a:spcBef>
                <a:spcPts val="0"/>
              </a:spcBef>
              <a:spcAft>
                <a:spcPts val="0"/>
              </a:spcAft>
              <a:buSzPts val="1050"/>
              <a:buFont typeface="Roboto"/>
              <a:buChar char="●"/>
            </a:pPr>
            <a:r>
              <a:rPr lang="en" sz="1050">
                <a:highlight>
                  <a:srgbClr val="FFFFFF"/>
                </a:highlight>
                <a:latin typeface="Roboto"/>
                <a:ea typeface="Roboto"/>
                <a:cs typeface="Roboto"/>
                <a:sym typeface="Roboto"/>
              </a:rPr>
              <a:t>For #4, </a:t>
            </a:r>
            <a:r>
              <a:rPr lang="en" sz="1050">
                <a:solidFill>
                  <a:srgbClr val="3C4043"/>
                </a:solidFill>
                <a:highlight>
                  <a:srgbClr val="FFFFFF"/>
                </a:highlight>
                <a:latin typeface="Roboto"/>
                <a:ea typeface="Roboto"/>
                <a:cs typeface="Roboto"/>
                <a:sym typeface="Roboto"/>
              </a:rPr>
              <a:t>students can brainstorm topics,  but you may want to give them a list of ideas to choose from.</a:t>
            </a:r>
            <a:endParaRPr sz="1050">
              <a:highlight>
                <a:srgbClr val="FFFFFF"/>
              </a:highlight>
              <a:latin typeface="Roboto"/>
              <a:ea typeface="Roboto"/>
              <a:cs typeface="Roboto"/>
              <a:sym typeface="Roboto"/>
            </a:endParaRPr>
          </a:p>
          <a:p>
            <a:pPr indent="0" lvl="0" marL="457200" rtl="0" algn="l">
              <a:spcBef>
                <a:spcPts val="0"/>
              </a:spcBef>
              <a:spcAft>
                <a:spcPts val="0"/>
              </a:spcAft>
              <a:buNone/>
            </a:pPr>
            <a:r>
              <a:t/>
            </a:r>
            <a:endParaRPr sz="1050">
              <a:highlight>
                <a:srgbClr val="FFFFFF"/>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70f3a77764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0f3a77764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highlight>
                  <a:srgbClr val="FFFFFF"/>
                </a:highlight>
              </a:rPr>
              <a:t>Have students use the information about their Representative that they researched for Know your district! </a:t>
            </a:r>
            <a:endParaRPr>
              <a:highlight>
                <a:srgbClr val="FFFFFF"/>
              </a:highlight>
            </a:endParaRPr>
          </a:p>
          <a:p>
            <a:pPr indent="-298450" lvl="0" marL="457200" rtl="0" algn="l">
              <a:spcBef>
                <a:spcPts val="0"/>
              </a:spcBef>
              <a:spcAft>
                <a:spcPts val="0"/>
              </a:spcAft>
              <a:buSzPts val="1100"/>
              <a:buChar char="●"/>
            </a:pPr>
            <a:r>
              <a:rPr lang="en" sz="1050">
                <a:solidFill>
                  <a:schemeClr val="dk1"/>
                </a:solidFill>
                <a:highlight>
                  <a:schemeClr val="lt1"/>
                </a:highlight>
                <a:latin typeface="Roboto"/>
                <a:ea typeface="Roboto"/>
                <a:cs typeface="Roboto"/>
                <a:sym typeface="Roboto"/>
              </a:rPr>
              <a:t>Provide student with a list of issues they can choose from for their bill:</a:t>
            </a:r>
            <a:r>
              <a:rPr lang="en" sz="1050">
                <a:solidFill>
                  <a:schemeClr val="dk1"/>
                </a:solidFill>
                <a:highlight>
                  <a:schemeClr val="lt1"/>
                </a:highlight>
                <a:latin typeface="Roboto"/>
                <a:ea typeface="Roboto"/>
                <a:cs typeface="Roboto"/>
                <a:sym typeface="Roboto"/>
              </a:rPr>
              <a:t> School Support, Career Readiness, Air &amp; Water Quality, Natural Resources, Medical Research, Healthcare, Space Exploration, Community Services, etc. </a:t>
            </a:r>
            <a:endParaRPr>
              <a:highlight>
                <a:srgbClr val="FFFFFF"/>
              </a:highlight>
            </a:endParaRPr>
          </a:p>
          <a:p>
            <a:pPr indent="-298450" lvl="0" marL="457200" rtl="0" algn="l">
              <a:spcBef>
                <a:spcPts val="0"/>
              </a:spcBef>
              <a:spcAft>
                <a:spcPts val="0"/>
              </a:spcAft>
              <a:buSzPts val="1100"/>
              <a:buChar char="●"/>
            </a:pPr>
            <a:r>
              <a:rPr lang="en">
                <a:highlight>
                  <a:srgbClr val="FFFFFF"/>
                </a:highlight>
              </a:rPr>
              <a:t>Have them write an email or letter (either individually or in pairs or groups) on an issue that is important to them. You may want to point out that people also use social media to contact their Reps as well.</a:t>
            </a:r>
            <a:endParaRPr>
              <a:highlight>
                <a:srgbClr val="FFFFFF"/>
              </a:highlight>
            </a:endParaRPr>
          </a:p>
          <a:p>
            <a:pPr indent="-298450" lvl="0" marL="457200" rtl="0" algn="l">
              <a:spcBef>
                <a:spcPts val="0"/>
              </a:spcBef>
              <a:spcAft>
                <a:spcPts val="0"/>
              </a:spcAft>
              <a:buSzPts val="1100"/>
              <a:buChar char="●"/>
            </a:pPr>
            <a:r>
              <a:rPr lang="en" sz="1050">
                <a:solidFill>
                  <a:srgbClr val="3C4043"/>
                </a:solidFill>
                <a:highlight>
                  <a:srgbClr val="FFFFFF"/>
                </a:highlight>
                <a:latin typeface="Roboto"/>
                <a:ea typeface="Roboto"/>
                <a:cs typeface="Roboto"/>
                <a:sym typeface="Roboto"/>
              </a:rPr>
              <a:t>Use an email script that all the students follow, but that also allows them to add a line or two stating why they think the issue is important.</a:t>
            </a:r>
            <a:endParaRPr>
              <a:highlight>
                <a:srgbClr val="FFFFFF"/>
              </a:highlight>
            </a:endParaRPr>
          </a:p>
          <a:p>
            <a:pPr indent="-298450" lvl="0" marL="457200" rtl="0" algn="l">
              <a:spcBef>
                <a:spcPts val="0"/>
              </a:spcBef>
              <a:spcAft>
                <a:spcPts val="0"/>
              </a:spcAft>
              <a:buSzPts val="1100"/>
              <a:buChar char="●"/>
            </a:pPr>
            <a:r>
              <a:rPr lang="en">
                <a:highlight>
                  <a:srgbClr val="FFFFFF"/>
                </a:highlight>
              </a:rPr>
              <a:t>EXPANSION: Have students send their letters to their representative and see if they get responses.</a:t>
            </a:r>
            <a:endParaRPr>
              <a:highlight>
                <a:srgbClr val="FFFFFF"/>
              </a:highlight>
            </a:endParaRPr>
          </a:p>
          <a:p>
            <a:pPr indent="0" lvl="0" marL="457200" rtl="0" algn="l">
              <a:lnSpc>
                <a:spcPct val="107916"/>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475c705bf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75c705bf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65b03a613d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65b03a613d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89c6af267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89c6af267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89c6af267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89c6af267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9c6af267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9c6af267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89c6af267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89c6af267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aa765d48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8aa765d48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8aa765d48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8aa765d48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89c6af267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89c6af267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89c6af267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89c6af267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475c705bf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475c705bf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Before the brainstorm, ask students: </a:t>
            </a:r>
            <a:r>
              <a:rPr i="1" lang="en"/>
              <a:t>What does it mean to represent someone?</a:t>
            </a:r>
            <a:r>
              <a:rPr lang="en"/>
              <a:t> Explain: </a:t>
            </a:r>
            <a:r>
              <a:rPr i="1" lang="en"/>
              <a:t>We have a representative democracy. Does anyone know what that means? When talking about politics, who represents you?</a:t>
            </a:r>
            <a:endParaRPr i="1"/>
          </a:p>
          <a:p>
            <a:pPr indent="-298450" lvl="0" marL="457200" rtl="0" algn="l">
              <a:spcBef>
                <a:spcPts val="0"/>
              </a:spcBef>
              <a:spcAft>
                <a:spcPts val="0"/>
              </a:spcAft>
              <a:buSzPts val="1100"/>
              <a:buChar char="●"/>
            </a:pPr>
            <a:r>
              <a:rPr lang="en">
                <a:solidFill>
                  <a:schemeClr val="dk1"/>
                </a:solidFill>
              </a:rPr>
              <a:t>Have students brainstorm answers to this question.</a:t>
            </a:r>
            <a:r>
              <a:rPr lang="en">
                <a:solidFill>
                  <a:schemeClr val="dk1"/>
                </a:solidFill>
              </a:rPr>
              <a:t> </a:t>
            </a:r>
            <a:r>
              <a:rPr b="1" lang="en">
                <a:solidFill>
                  <a:schemeClr val="dk1"/>
                </a:solidFill>
              </a:rPr>
              <a:t>Sample answers</a:t>
            </a:r>
            <a:r>
              <a:rPr lang="en">
                <a:solidFill>
                  <a:schemeClr val="dk1"/>
                </a:solidFill>
              </a:rPr>
              <a:t>: Elected officials at any level (local, state, federal) works!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i="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7e309f5d27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e309f5d27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891806792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91806792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Ask the questions and have students answer in their own words.</a:t>
            </a:r>
            <a:endParaRPr/>
          </a:p>
          <a:p>
            <a:pPr indent="-298450" lvl="0" marL="457200" rtl="0" algn="l">
              <a:spcBef>
                <a:spcPts val="0"/>
              </a:spcBef>
              <a:spcAft>
                <a:spcPts val="0"/>
              </a:spcAft>
              <a:buSzPts val="1100"/>
              <a:buChar char="●"/>
            </a:pPr>
            <a:r>
              <a:rPr lang="en">
                <a:solidFill>
                  <a:schemeClr val="dk1"/>
                </a:solidFill>
              </a:rPr>
              <a:t>Tell students: </a:t>
            </a:r>
            <a:r>
              <a:rPr i="1" lang="en">
                <a:solidFill>
                  <a:schemeClr val="dk1"/>
                </a:solidFill>
              </a:rPr>
              <a:t>Think about your state</a:t>
            </a:r>
            <a:r>
              <a:rPr lang="en">
                <a:solidFill>
                  <a:schemeClr val="dk1"/>
                </a:solidFill>
              </a:rPr>
              <a:t>. Ask: </a:t>
            </a:r>
            <a:r>
              <a:rPr i="1" lang="en">
                <a:solidFill>
                  <a:schemeClr val="dk1"/>
                </a:solidFill>
              </a:rPr>
              <a:t>What are the different needs across your state? Now compare it to a very different state (Alaska, Texas, etc.). </a:t>
            </a:r>
            <a:r>
              <a:rPr lang="en">
                <a:solidFill>
                  <a:schemeClr val="dk1"/>
                </a:solidFill>
              </a:rPr>
              <a:t>Model obvious differences such as Florida cares about ocean water levels rising and Wisconsin does not. Mention some obvious differences between a few states. </a:t>
            </a:r>
            <a:endParaRPr>
              <a:solidFill>
                <a:schemeClr val="dk1"/>
              </a:solidFill>
            </a:endParaRPr>
          </a:p>
          <a:p>
            <a:pPr indent="-298450" lvl="0" marL="457200" rtl="0" algn="l">
              <a:spcBef>
                <a:spcPts val="0"/>
              </a:spcBef>
              <a:spcAft>
                <a:spcPts val="0"/>
              </a:spcAft>
              <a:buSzPts val="1100"/>
              <a:buChar char="●"/>
            </a:pPr>
            <a:r>
              <a:rPr lang="en">
                <a:solidFill>
                  <a:schemeClr val="dk1"/>
                </a:solidFill>
              </a:rPr>
              <a:t>EXTENSION: </a:t>
            </a:r>
            <a:r>
              <a:rPr i="1" lang="en">
                <a:solidFill>
                  <a:schemeClr val="dk1"/>
                </a:solidFill>
              </a:rPr>
              <a:t> </a:t>
            </a:r>
            <a:r>
              <a:rPr lang="en">
                <a:solidFill>
                  <a:schemeClr val="dk1"/>
                </a:solidFill>
              </a:rPr>
              <a:t>Have students look up a few issues that are important in their state </a:t>
            </a:r>
            <a:r>
              <a:rPr lang="en">
                <a:solidFill>
                  <a:schemeClr val="dk1"/>
                </a:solidFill>
              </a:rPr>
              <a:t>and chose another state to compare it to. Have them share the results with the class.</a:t>
            </a:r>
            <a:endParaRPr/>
          </a:p>
          <a:p>
            <a:pPr indent="-298450" lvl="0" marL="457200" rtl="0" algn="l">
              <a:spcBef>
                <a:spcPts val="0"/>
              </a:spcBef>
              <a:spcAft>
                <a:spcPts val="0"/>
              </a:spcAft>
              <a:buSzPts val="1100"/>
              <a:buChar char="●"/>
            </a:pPr>
            <a:r>
              <a:rPr lang="en"/>
              <a:t>ELL: provide the definitions of</a:t>
            </a:r>
            <a:r>
              <a:rPr b="1" lang="en"/>
              <a:t> represent, rural, district </a:t>
            </a:r>
            <a:r>
              <a:rPr lang="en"/>
              <a:t>and </a:t>
            </a:r>
            <a:r>
              <a:rPr b="1" lang="en"/>
              <a:t>urban</a:t>
            </a:r>
            <a:r>
              <a:rPr lang="en"/>
              <a:t>. They can be found in the Glossary of Game Terms in the Extension Pack PDF.</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820c3ab0d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820c3ab0d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Have students read Tonya’s issue and </a:t>
            </a:r>
            <a:r>
              <a:rPr lang="en"/>
              <a:t>brainstorm who she can ask. She’s concerned about all cities, not just in her own, although her city is impacted so getting money from the government will help</a:t>
            </a:r>
            <a:r>
              <a:rPr lang="en"/>
              <a:t>.</a:t>
            </a:r>
            <a:endParaRPr/>
          </a:p>
          <a:p>
            <a:pPr indent="-298450" lvl="0" marL="457200" rtl="0" algn="l">
              <a:spcBef>
                <a:spcPts val="0"/>
              </a:spcBef>
              <a:spcAft>
                <a:spcPts val="0"/>
              </a:spcAft>
              <a:buSzPts val="1100"/>
              <a:buChar char="●"/>
            </a:pPr>
            <a:r>
              <a:rPr lang="en"/>
              <a:t>Ask students if they know who Tonya could contact to create a law limiting air pollution. (Her Representative in Congress.)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65b03a613d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65b03a613d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Explain that</a:t>
            </a:r>
            <a:r>
              <a:rPr b="1" lang="en"/>
              <a:t> a district </a:t>
            </a:r>
            <a:r>
              <a:rPr lang="en" sz="1000">
                <a:solidFill>
                  <a:schemeClr val="dk1"/>
                </a:solidFill>
                <a:highlight>
                  <a:srgbClr val="FFFFFF"/>
                </a:highlight>
                <a:latin typeface="Roboto"/>
                <a:ea typeface="Roboto"/>
                <a:cs typeface="Roboto"/>
                <a:sym typeface="Roboto"/>
              </a:rPr>
              <a:t>(n.) an area (or section) of a state, city, or town.</a:t>
            </a:r>
            <a:endParaRPr sz="1000">
              <a:solidFill>
                <a:schemeClr val="dk1"/>
              </a:solidFill>
              <a:highlight>
                <a:srgbClr val="FFFFFF"/>
              </a:highlight>
              <a:latin typeface="Roboto"/>
              <a:ea typeface="Roboto"/>
              <a:cs typeface="Roboto"/>
              <a:sym typeface="Roboto"/>
            </a:endParaRPr>
          </a:p>
          <a:p>
            <a:pPr indent="-292100" lvl="0" marL="457200" rtl="0" algn="l">
              <a:spcBef>
                <a:spcPts val="0"/>
              </a:spcBef>
              <a:spcAft>
                <a:spcPts val="0"/>
              </a:spcAft>
              <a:buClr>
                <a:schemeClr val="dk1"/>
              </a:buClr>
              <a:buSzPts val="1000"/>
              <a:buFont typeface="Roboto"/>
              <a:buChar char="●"/>
            </a:pPr>
            <a:r>
              <a:rPr lang="en" sz="1000">
                <a:solidFill>
                  <a:schemeClr val="dk1"/>
                </a:solidFill>
                <a:highlight>
                  <a:srgbClr val="FFFFFF"/>
                </a:highlight>
                <a:latin typeface="Roboto"/>
                <a:ea typeface="Roboto"/>
                <a:cs typeface="Roboto"/>
                <a:sym typeface="Roboto"/>
              </a:rPr>
              <a:t>Read the questions and prompt the class to discuss. </a:t>
            </a:r>
            <a:endParaRPr sz="1000">
              <a:solidFill>
                <a:schemeClr val="dk1"/>
              </a:solidFill>
              <a:highlight>
                <a:srgbClr val="FFFFFF"/>
              </a:highlight>
              <a:latin typeface="Roboto"/>
              <a:ea typeface="Roboto"/>
              <a:cs typeface="Roboto"/>
              <a:sym typeface="Roboto"/>
            </a:endParaRPr>
          </a:p>
          <a:p>
            <a:pPr indent="-298450" lvl="0" marL="457200" rtl="0" algn="l">
              <a:spcBef>
                <a:spcPts val="0"/>
              </a:spcBef>
              <a:spcAft>
                <a:spcPts val="0"/>
              </a:spcAft>
              <a:buSzPts val="1100"/>
              <a:buChar char="●"/>
            </a:pPr>
            <a:r>
              <a:rPr b="1" lang="en"/>
              <a:t>Walk through the Demographics: </a:t>
            </a:r>
            <a:endParaRPr b="1"/>
          </a:p>
          <a:p>
            <a:pPr indent="-298450" lvl="1" marL="914400" rtl="0" algn="l">
              <a:spcBef>
                <a:spcPts val="0"/>
              </a:spcBef>
              <a:spcAft>
                <a:spcPts val="0"/>
              </a:spcAft>
              <a:buSzPts val="1100"/>
              <a:buChar char="○"/>
            </a:pPr>
            <a:r>
              <a:rPr lang="en"/>
              <a:t>What age groups are most affected by air pollution? Who do you think would care about it the most? Perhaps adults and young people (add thing them up would be 84%)</a:t>
            </a:r>
            <a:endParaRPr/>
          </a:p>
          <a:p>
            <a:pPr indent="-298450" lvl="1" marL="914400" rtl="0" algn="l">
              <a:spcBef>
                <a:spcPts val="0"/>
              </a:spcBef>
              <a:spcAft>
                <a:spcPts val="0"/>
              </a:spcAft>
              <a:buSzPts val="1100"/>
              <a:buChar char="○"/>
            </a:pPr>
            <a:r>
              <a:rPr lang="en" sz="1050">
                <a:solidFill>
                  <a:srgbClr val="3C4043"/>
                </a:solidFill>
                <a:highlight>
                  <a:srgbClr val="FFFFFF"/>
                </a:highlight>
                <a:latin typeface="Roboto"/>
                <a:ea typeface="Roboto"/>
                <a:cs typeface="Roboto"/>
                <a:sym typeface="Roboto"/>
              </a:rPr>
              <a:t> Pollution is a major issue in the city and it it impacts people with compromised health. </a:t>
            </a:r>
            <a:r>
              <a:rPr lang="en"/>
              <a:t>Most of the people in Tonya’s district live in the city, or urban spaces. </a:t>
            </a:r>
            <a:endParaRPr/>
          </a:p>
          <a:p>
            <a:pPr indent="-298450" lvl="1" marL="914400" rtl="0" algn="l">
              <a:spcBef>
                <a:spcPts val="0"/>
              </a:spcBef>
              <a:spcAft>
                <a:spcPts val="0"/>
              </a:spcAft>
              <a:buSzPts val="1100"/>
              <a:buChar char="○"/>
            </a:pPr>
            <a:r>
              <a:rPr lang="en"/>
              <a:t>The income levels look pretty evenly spread between low, medium, and high income earners. Air pollution impacts all of these incomes.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892b86a08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92b86a08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Point out that each chamber includes elected officials from all fifty states. Congress was created by the Constitution, and that document describes how this branch of government works. There are two senators from each state (100 total). The number of representatives (in the House) from each state depends on the population (435 total). Senators serve 6 year terms and representatives serve 2 year terms, but they can be re-elected.</a:t>
            </a:r>
            <a:endParaRPr/>
          </a:p>
          <a:p>
            <a:pPr indent="-298450" lvl="0" marL="457200" rtl="0" algn="l">
              <a:spcBef>
                <a:spcPts val="0"/>
              </a:spcBef>
              <a:spcAft>
                <a:spcPts val="0"/>
              </a:spcAft>
              <a:buSzPts val="1100"/>
              <a:buChar char="●"/>
            </a:pPr>
            <a:r>
              <a:rPr lang="en"/>
              <a:t>In this game, the student will be playing the role of a member of the House of Representatives and will try to pass their bill in both chambers.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65b03a613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65b03a613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892b86a08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92b86a08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Ask: </a:t>
            </a:r>
            <a:r>
              <a:rPr lang="en">
                <a:solidFill>
                  <a:schemeClr val="dk1"/>
                </a:solidFill>
              </a:rPr>
              <a:t>Where do ideas for laws come from? Have students brainstorm. Sample answers: Citizen letters &amp; emails, challenges facing the nation, interest groups, research on the issues.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Explain that </a:t>
            </a:r>
            <a:r>
              <a:rPr b="1" lang="en">
                <a:solidFill>
                  <a:schemeClr val="dk1"/>
                </a:solidFill>
              </a:rPr>
              <a:t>compromise </a:t>
            </a:r>
            <a:r>
              <a:rPr lang="en">
                <a:solidFill>
                  <a:schemeClr val="dk1"/>
                </a:solidFill>
              </a:rPr>
              <a:t>in in Congress involves deliberation (discussion) along with adding and removing clauses to the bill which will be explained more in the next slide.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FFFF"/>
            </a:gs>
            <a:gs pos="100000">
              <a:srgbClr val="B3B3B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25.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46.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3292675" y="800400"/>
            <a:ext cx="5757000" cy="3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0000"/>
                </a:solidFill>
              </a:rPr>
              <a:t>Want access? </a:t>
            </a:r>
            <a:endParaRPr b="1" sz="4800">
              <a:solidFill>
                <a:srgbClr val="CC0000"/>
              </a:solidFill>
            </a:endParaRPr>
          </a:p>
          <a:p>
            <a:pPr indent="0" lvl="0" marL="0" rtl="0" algn="l">
              <a:spcBef>
                <a:spcPts val="3000"/>
              </a:spcBef>
              <a:spcAft>
                <a:spcPts val="0"/>
              </a:spcAft>
              <a:buNone/>
            </a:pPr>
            <a:r>
              <a:rPr lang="en" sz="3600"/>
              <a:t>Go to </a:t>
            </a:r>
            <a:r>
              <a:rPr b="1" lang="en" sz="3600"/>
              <a:t>File </a:t>
            </a:r>
            <a:r>
              <a:rPr lang="en" sz="3600"/>
              <a:t>&gt; </a:t>
            </a:r>
            <a:r>
              <a:rPr b="1" lang="en" sz="3600"/>
              <a:t>Make a Copy</a:t>
            </a:r>
            <a:r>
              <a:rPr lang="en" sz="3600"/>
              <a:t>. You’ll have full edit access to your own copy. (And you can delete this slide.)</a:t>
            </a:r>
            <a:endParaRPr sz="3600"/>
          </a:p>
        </p:txBody>
      </p:sp>
      <p:pic>
        <p:nvPicPr>
          <p:cNvPr id="55" name="Google Shape;55;p13"/>
          <p:cNvPicPr preferRelativeResize="0"/>
          <p:nvPr/>
        </p:nvPicPr>
        <p:blipFill>
          <a:blip r:embed="rId3">
            <a:alphaModFix/>
          </a:blip>
          <a:stretch>
            <a:fillRect/>
          </a:stretch>
        </p:blipFill>
        <p:spPr>
          <a:xfrm>
            <a:off x="363225" y="1266375"/>
            <a:ext cx="2612675" cy="2701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nvSpPr>
        <p:spPr>
          <a:xfrm>
            <a:off x="85225" y="21050"/>
            <a:ext cx="64260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Crafting a Bill</a:t>
            </a:r>
            <a:endParaRPr b="1"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51" name="Google Shape;151;p22"/>
          <p:cNvSpPr txBox="1"/>
          <p:nvPr/>
        </p:nvSpPr>
        <p:spPr>
          <a:xfrm>
            <a:off x="44250" y="652350"/>
            <a:ext cx="8076300" cy="66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C4587"/>
              </a:buClr>
              <a:buSzPts val="2000"/>
              <a:buFont typeface="Tahoma"/>
              <a:buChar char="●"/>
            </a:pPr>
            <a:r>
              <a:rPr lang="en" sz="2000">
                <a:solidFill>
                  <a:srgbClr val="1C4587"/>
                </a:solidFill>
                <a:latin typeface="Tahoma"/>
                <a:ea typeface="Tahoma"/>
                <a:cs typeface="Tahoma"/>
                <a:sym typeface="Tahoma"/>
              </a:rPr>
              <a:t>Tonya’s representative introduced the idea. It became a </a:t>
            </a:r>
            <a:r>
              <a:rPr b="1" lang="en" sz="2000">
                <a:solidFill>
                  <a:srgbClr val="1C4587"/>
                </a:solidFill>
                <a:latin typeface="Tahoma"/>
                <a:ea typeface="Tahoma"/>
                <a:cs typeface="Tahoma"/>
                <a:sym typeface="Tahoma"/>
              </a:rPr>
              <a:t>bill</a:t>
            </a:r>
            <a:r>
              <a:rPr lang="en" sz="2000">
                <a:solidFill>
                  <a:srgbClr val="1C4587"/>
                </a:solidFill>
                <a:latin typeface="Tahoma"/>
                <a:ea typeface="Tahoma"/>
                <a:cs typeface="Tahoma"/>
                <a:sym typeface="Tahoma"/>
              </a:rPr>
              <a:t>.</a:t>
            </a:r>
            <a:endParaRPr sz="20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p:txBody>
      </p:sp>
      <p:pic>
        <p:nvPicPr>
          <p:cNvPr id="152" name="Google Shape;152;p22"/>
          <p:cNvPicPr preferRelativeResize="0"/>
          <p:nvPr/>
        </p:nvPicPr>
        <p:blipFill rotWithShape="1">
          <a:blip r:embed="rId3">
            <a:alphaModFix/>
          </a:blip>
          <a:srcRect b="0" l="-11106" r="-2336" t="0"/>
          <a:stretch/>
        </p:blipFill>
        <p:spPr>
          <a:xfrm>
            <a:off x="5757450" y="1802138"/>
            <a:ext cx="3341464" cy="2080613"/>
          </a:xfrm>
          <a:prstGeom prst="rect">
            <a:avLst/>
          </a:prstGeom>
          <a:noFill/>
          <a:ln>
            <a:noFill/>
          </a:ln>
        </p:spPr>
      </p:pic>
      <p:sp>
        <p:nvSpPr>
          <p:cNvPr id="153" name="Google Shape;153;p22"/>
          <p:cNvSpPr txBox="1"/>
          <p:nvPr/>
        </p:nvSpPr>
        <p:spPr>
          <a:xfrm>
            <a:off x="44250" y="2328750"/>
            <a:ext cx="6045900" cy="66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C4587"/>
              </a:buClr>
              <a:buSzPts val="2000"/>
              <a:buFont typeface="Tahoma"/>
              <a:buChar char="●"/>
            </a:pPr>
            <a:r>
              <a:rPr lang="en" sz="2000">
                <a:solidFill>
                  <a:srgbClr val="1C4587"/>
                </a:solidFill>
                <a:latin typeface="Tahoma"/>
                <a:ea typeface="Tahoma"/>
                <a:cs typeface="Tahoma"/>
                <a:sym typeface="Tahoma"/>
              </a:rPr>
              <a:t>Because in order for a bill to become law, it has to pass the House and the Senate. So, it must meet the needs of people from different states. </a:t>
            </a:r>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54" name="Google Shape;154;p22"/>
          <p:cNvSpPr txBox="1"/>
          <p:nvPr/>
        </p:nvSpPr>
        <p:spPr>
          <a:xfrm>
            <a:off x="39450" y="1125250"/>
            <a:ext cx="7795200" cy="66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C4587"/>
              </a:buClr>
              <a:buSzPts val="2000"/>
              <a:buFont typeface="Tahoma"/>
              <a:buChar char="●"/>
            </a:pPr>
            <a:r>
              <a:rPr lang="en" sz="2000">
                <a:solidFill>
                  <a:srgbClr val="1C4587"/>
                </a:solidFill>
                <a:latin typeface="Tahoma"/>
                <a:ea typeface="Tahoma"/>
                <a:cs typeface="Tahoma"/>
                <a:sym typeface="Tahoma"/>
              </a:rPr>
              <a:t>But to get it passed in Congress, other ideas (or </a:t>
            </a:r>
            <a:r>
              <a:rPr b="1" lang="en" sz="2000">
                <a:solidFill>
                  <a:srgbClr val="1C4587"/>
                </a:solidFill>
                <a:latin typeface="Tahoma"/>
                <a:ea typeface="Tahoma"/>
                <a:cs typeface="Tahoma"/>
                <a:sym typeface="Tahoma"/>
              </a:rPr>
              <a:t>clauses</a:t>
            </a:r>
            <a:r>
              <a:rPr lang="en" sz="2000">
                <a:solidFill>
                  <a:srgbClr val="1C4587"/>
                </a:solidFill>
                <a:latin typeface="Tahoma"/>
                <a:ea typeface="Tahoma"/>
                <a:cs typeface="Tahoma"/>
                <a:sym typeface="Tahoma"/>
              </a:rPr>
              <a:t>) need to be added to that bill. </a:t>
            </a:r>
            <a:endParaRPr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55" name="Google Shape;155;p22"/>
          <p:cNvSpPr txBox="1"/>
          <p:nvPr/>
        </p:nvSpPr>
        <p:spPr>
          <a:xfrm>
            <a:off x="1851175" y="1863950"/>
            <a:ext cx="1010400" cy="464700"/>
          </a:xfrm>
          <a:prstGeom prst="rect">
            <a:avLst/>
          </a:prstGeom>
          <a:solidFill>
            <a:srgbClr val="CFE2F3"/>
          </a:solidFill>
          <a:ln cap="flat" cmpd="sng" w="9525">
            <a:solidFill>
              <a:srgbClr val="CFE2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1C4587"/>
                </a:solidFill>
                <a:latin typeface="Tahoma"/>
                <a:ea typeface="Tahoma"/>
                <a:cs typeface="Tahoma"/>
                <a:sym typeface="Tahoma"/>
              </a:rPr>
              <a:t>Why?</a:t>
            </a:r>
            <a:endParaRPr/>
          </a:p>
        </p:txBody>
      </p:sp>
      <p:sp>
        <p:nvSpPr>
          <p:cNvPr id="156" name="Google Shape;156;p22"/>
          <p:cNvSpPr txBox="1"/>
          <p:nvPr/>
        </p:nvSpPr>
        <p:spPr>
          <a:xfrm>
            <a:off x="1879350" y="3458400"/>
            <a:ext cx="1010400" cy="464700"/>
          </a:xfrm>
          <a:prstGeom prst="rect">
            <a:avLst/>
          </a:prstGeom>
          <a:solidFill>
            <a:srgbClr val="CFE2F3"/>
          </a:solidFill>
          <a:ln cap="flat" cmpd="sng" w="9525">
            <a:solidFill>
              <a:srgbClr val="CFE2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1C4587"/>
                </a:solidFill>
                <a:latin typeface="Tahoma"/>
                <a:ea typeface="Tahoma"/>
                <a:cs typeface="Tahoma"/>
                <a:sym typeface="Tahoma"/>
              </a:rPr>
              <a:t>Why?</a:t>
            </a:r>
            <a:endParaRPr/>
          </a:p>
        </p:txBody>
      </p:sp>
      <p:sp>
        <p:nvSpPr>
          <p:cNvPr id="157" name="Google Shape;157;p22"/>
          <p:cNvSpPr txBox="1"/>
          <p:nvPr/>
        </p:nvSpPr>
        <p:spPr>
          <a:xfrm>
            <a:off x="44250" y="4005150"/>
            <a:ext cx="8000100" cy="663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C4587"/>
              </a:buClr>
              <a:buSzPts val="2000"/>
              <a:buFont typeface="Tahoma"/>
              <a:buChar char="●"/>
            </a:pPr>
            <a:r>
              <a:rPr lang="en" sz="2000">
                <a:solidFill>
                  <a:srgbClr val="1C4587"/>
                </a:solidFill>
                <a:latin typeface="Tahoma"/>
                <a:ea typeface="Tahoma"/>
                <a:cs typeface="Tahoma"/>
                <a:sym typeface="Tahoma"/>
              </a:rPr>
              <a:t>By adding clauses, representatives can better represent their people. The more clauses, the more people are represented.</a:t>
            </a:r>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nvSpPr>
        <p:spPr>
          <a:xfrm>
            <a:off x="694825" y="21050"/>
            <a:ext cx="71148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The lawmaking process...</a:t>
            </a:r>
            <a:r>
              <a:rPr lang="en" sz="3600">
                <a:solidFill>
                  <a:srgbClr val="1C4587"/>
                </a:solidFill>
                <a:latin typeface="Tahoma"/>
                <a:ea typeface="Tahoma"/>
                <a:cs typeface="Tahoma"/>
                <a:sym typeface="Tahoma"/>
              </a:rPr>
              <a:t>  </a:t>
            </a:r>
            <a:endParaRPr b="1"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63" name="Google Shape;163;p23"/>
          <p:cNvSpPr txBox="1"/>
          <p:nvPr/>
        </p:nvSpPr>
        <p:spPr>
          <a:xfrm>
            <a:off x="1286600" y="567475"/>
            <a:ext cx="6552000" cy="5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rPr>
              <a:t>Tonya’s representative received her letter and likes the idea!</a:t>
            </a:r>
            <a:endParaRPr sz="1800">
              <a:solidFill>
                <a:srgbClr val="1C4587"/>
              </a:solidFill>
            </a:endParaRPr>
          </a:p>
        </p:txBody>
      </p:sp>
      <p:pic>
        <p:nvPicPr>
          <p:cNvPr id="164" name="Google Shape;164;p23"/>
          <p:cNvPicPr preferRelativeResize="0"/>
          <p:nvPr/>
        </p:nvPicPr>
        <p:blipFill>
          <a:blip r:embed="rId3">
            <a:alphaModFix/>
          </a:blip>
          <a:stretch>
            <a:fillRect/>
          </a:stretch>
        </p:blipFill>
        <p:spPr>
          <a:xfrm>
            <a:off x="8319801" y="4841100"/>
            <a:ext cx="744572" cy="249425"/>
          </a:xfrm>
          <a:prstGeom prst="rect">
            <a:avLst/>
          </a:prstGeom>
          <a:noFill/>
          <a:ln>
            <a:noFill/>
          </a:ln>
        </p:spPr>
      </p:pic>
      <p:pic>
        <p:nvPicPr>
          <p:cNvPr id="165" name="Google Shape;165;p23"/>
          <p:cNvPicPr preferRelativeResize="0"/>
          <p:nvPr/>
        </p:nvPicPr>
        <p:blipFill>
          <a:blip r:embed="rId4">
            <a:alphaModFix/>
          </a:blip>
          <a:stretch>
            <a:fillRect/>
          </a:stretch>
        </p:blipFill>
        <p:spPr>
          <a:xfrm>
            <a:off x="1008075" y="1069600"/>
            <a:ext cx="478775" cy="627725"/>
          </a:xfrm>
          <a:prstGeom prst="rect">
            <a:avLst/>
          </a:prstGeom>
          <a:noFill/>
          <a:ln>
            <a:noFill/>
          </a:ln>
        </p:spPr>
      </p:pic>
      <p:graphicFrame>
        <p:nvGraphicFramePr>
          <p:cNvPr id="166" name="Google Shape;166;p23"/>
          <p:cNvGraphicFramePr/>
          <p:nvPr/>
        </p:nvGraphicFramePr>
        <p:xfrm>
          <a:off x="1606400" y="1069600"/>
          <a:ext cx="3000000" cy="3000000"/>
        </p:xfrm>
        <a:graphic>
          <a:graphicData uri="http://schemas.openxmlformats.org/drawingml/2006/table">
            <a:tbl>
              <a:tblPr>
                <a:noFill/>
                <a:tableStyleId>{11F4EFD2-3BDA-4788-B0DF-19D454D8ED0A}</a:tableStyleId>
              </a:tblPr>
              <a:tblGrid>
                <a:gridCol w="6425900"/>
              </a:tblGrid>
              <a:tr h="396200">
                <a:tc>
                  <a:txBody>
                    <a:bodyPr/>
                    <a:lstStyle/>
                    <a:p>
                      <a:pPr indent="0" lvl="0" marL="0" rtl="0" algn="l">
                        <a:spcBef>
                          <a:spcPts val="0"/>
                        </a:spcBef>
                        <a:spcAft>
                          <a:spcPts val="0"/>
                        </a:spcAft>
                        <a:buNone/>
                      </a:pPr>
                      <a:r>
                        <a:t/>
                      </a:r>
                      <a:endParaRPr b="1" sz="1800">
                        <a:solidFill>
                          <a:srgbClr val="1C4587"/>
                        </a:solidFill>
                      </a:endParaRPr>
                    </a:p>
                    <a:p>
                      <a:pPr indent="0" lvl="0" marL="0" rtl="0" algn="l">
                        <a:spcBef>
                          <a:spcPts val="0"/>
                        </a:spcBef>
                        <a:spcAft>
                          <a:spcPts val="0"/>
                        </a:spcAft>
                        <a:buNone/>
                      </a:pPr>
                      <a:r>
                        <a:t/>
                      </a:r>
                      <a:endParaRPr b="1" sz="1800">
                        <a:solidFill>
                          <a:srgbClr val="1C4587"/>
                        </a:solidFill>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b="1" sz="1800">
                        <a:solidFill>
                          <a:srgbClr val="1C4587"/>
                        </a:solidFill>
                      </a:endParaRPr>
                    </a:p>
                    <a:p>
                      <a:pPr indent="0" lvl="0" marL="0" rtl="0" algn="l">
                        <a:spcBef>
                          <a:spcPts val="0"/>
                        </a:spcBef>
                        <a:spcAft>
                          <a:spcPts val="0"/>
                        </a:spcAft>
                        <a:buNone/>
                      </a:pPr>
                      <a:r>
                        <a:t/>
                      </a:r>
                      <a:endParaRPr b="1" sz="1800">
                        <a:solidFill>
                          <a:srgbClr val="1C4587"/>
                        </a:solidFill>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b="1" sz="1800">
                        <a:solidFill>
                          <a:srgbClr val="1C4587"/>
                        </a:solidFill>
                      </a:endParaRPr>
                    </a:p>
                    <a:p>
                      <a:pPr indent="0" lvl="0" marL="0" rtl="0" algn="l">
                        <a:spcBef>
                          <a:spcPts val="0"/>
                        </a:spcBef>
                        <a:spcAft>
                          <a:spcPts val="0"/>
                        </a:spcAft>
                        <a:buNone/>
                      </a:pPr>
                      <a:r>
                        <a:t/>
                      </a:r>
                      <a:endParaRPr b="1" sz="1800">
                        <a:solidFill>
                          <a:srgbClr val="1C4587"/>
                        </a:solidFill>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b="1" sz="1800">
                        <a:solidFill>
                          <a:srgbClr val="1C4587"/>
                        </a:solidFill>
                      </a:endParaRPr>
                    </a:p>
                    <a:p>
                      <a:pPr indent="0" lvl="0" marL="0" rtl="0" algn="l">
                        <a:spcBef>
                          <a:spcPts val="0"/>
                        </a:spcBef>
                        <a:spcAft>
                          <a:spcPts val="0"/>
                        </a:spcAft>
                        <a:buNone/>
                      </a:pPr>
                      <a:r>
                        <a:t/>
                      </a:r>
                      <a:endParaRPr b="1" sz="1800">
                        <a:solidFill>
                          <a:srgbClr val="1C4587"/>
                        </a:solidFill>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r h="381000">
                <a:tc>
                  <a:txBody>
                    <a:bodyPr/>
                    <a:lstStyle/>
                    <a:p>
                      <a:pPr indent="0" lvl="0" marL="0" rtl="0" algn="l">
                        <a:spcBef>
                          <a:spcPts val="0"/>
                        </a:spcBef>
                        <a:spcAft>
                          <a:spcPts val="0"/>
                        </a:spcAft>
                        <a:buNone/>
                      </a:pPr>
                      <a:r>
                        <a:t/>
                      </a:r>
                      <a:endParaRPr b="1" sz="1800">
                        <a:solidFill>
                          <a:srgbClr val="1C4587"/>
                        </a:solidFill>
                      </a:endParaRPr>
                    </a:p>
                    <a:p>
                      <a:pPr indent="0" lvl="0" marL="0" rtl="0" algn="l">
                        <a:spcBef>
                          <a:spcPts val="0"/>
                        </a:spcBef>
                        <a:spcAft>
                          <a:spcPts val="0"/>
                        </a:spcAft>
                        <a:buNone/>
                      </a:pPr>
                      <a:r>
                        <a:t/>
                      </a:r>
                      <a:endParaRPr b="1" sz="1800">
                        <a:solidFill>
                          <a:srgbClr val="1C4587"/>
                        </a:solidFill>
                      </a:endParaRPr>
                    </a:p>
                    <a:p>
                      <a:pPr indent="0" lvl="0" marL="0" rtl="0" algn="l">
                        <a:spcBef>
                          <a:spcPts val="0"/>
                        </a:spcBef>
                        <a:spcAft>
                          <a:spcPts val="0"/>
                        </a:spcAft>
                        <a:buNone/>
                      </a:pPr>
                      <a:r>
                        <a:t/>
                      </a:r>
                      <a:endParaRPr b="1" sz="1800">
                        <a:solidFill>
                          <a:srgbClr val="1C4587"/>
                        </a:solidFill>
                      </a:endParaRPr>
                    </a:p>
                  </a:txBody>
                  <a:tcPr marT="91425" marB="91425" marR="91425" marL="91425">
                    <a:lnL cap="flat" cmpd="sng" w="38100">
                      <a:solidFill>
                        <a:srgbClr val="0000FF"/>
                      </a:solidFill>
                      <a:prstDash val="solid"/>
                      <a:round/>
                      <a:headEnd len="sm" w="sm" type="none"/>
                      <a:tailEnd len="sm" w="sm" type="none"/>
                    </a:lnL>
                    <a:lnR cap="flat" cmpd="sng" w="38100">
                      <a:solidFill>
                        <a:srgbClr val="0000FF"/>
                      </a:solidFill>
                      <a:prstDash val="solid"/>
                      <a:round/>
                      <a:headEnd len="sm" w="sm" type="none"/>
                      <a:tailEnd len="sm" w="sm" type="none"/>
                    </a:lnR>
                    <a:lnT cap="flat" cmpd="sng" w="38100">
                      <a:solidFill>
                        <a:srgbClr val="0000FF"/>
                      </a:solidFill>
                      <a:prstDash val="solid"/>
                      <a:round/>
                      <a:headEnd len="sm" w="sm" type="none"/>
                      <a:tailEnd len="sm" w="sm" type="none"/>
                    </a:lnT>
                    <a:lnB cap="flat" cmpd="sng" w="38100">
                      <a:solidFill>
                        <a:srgbClr val="0000FF"/>
                      </a:solidFill>
                      <a:prstDash val="solid"/>
                      <a:round/>
                      <a:headEnd len="sm" w="sm" type="none"/>
                      <a:tailEnd len="sm" w="sm" type="none"/>
                    </a:lnB>
                  </a:tcPr>
                </a:tc>
              </a:tr>
            </a:tbl>
          </a:graphicData>
        </a:graphic>
      </p:graphicFrame>
      <p:pic>
        <p:nvPicPr>
          <p:cNvPr id="167" name="Google Shape;167;p23"/>
          <p:cNvPicPr preferRelativeResize="0"/>
          <p:nvPr/>
        </p:nvPicPr>
        <p:blipFill>
          <a:blip r:embed="rId5">
            <a:alphaModFix/>
          </a:blip>
          <a:stretch>
            <a:fillRect/>
          </a:stretch>
        </p:blipFill>
        <p:spPr>
          <a:xfrm>
            <a:off x="928694" y="1779191"/>
            <a:ext cx="547531" cy="627725"/>
          </a:xfrm>
          <a:prstGeom prst="rect">
            <a:avLst/>
          </a:prstGeom>
          <a:noFill/>
          <a:ln>
            <a:noFill/>
          </a:ln>
        </p:spPr>
      </p:pic>
      <p:pic>
        <p:nvPicPr>
          <p:cNvPr id="168" name="Google Shape;168;p23"/>
          <p:cNvPicPr preferRelativeResize="0"/>
          <p:nvPr/>
        </p:nvPicPr>
        <p:blipFill>
          <a:blip r:embed="rId6">
            <a:alphaModFix/>
          </a:blip>
          <a:stretch>
            <a:fillRect/>
          </a:stretch>
        </p:blipFill>
        <p:spPr>
          <a:xfrm>
            <a:off x="870850" y="2540212"/>
            <a:ext cx="663226" cy="663226"/>
          </a:xfrm>
          <a:prstGeom prst="rect">
            <a:avLst/>
          </a:prstGeom>
          <a:noFill/>
          <a:ln>
            <a:noFill/>
          </a:ln>
        </p:spPr>
      </p:pic>
      <p:pic>
        <p:nvPicPr>
          <p:cNvPr id="169" name="Google Shape;169;p23"/>
          <p:cNvPicPr preferRelativeResize="0"/>
          <p:nvPr/>
        </p:nvPicPr>
        <p:blipFill>
          <a:blip r:embed="rId7">
            <a:alphaModFix/>
          </a:blip>
          <a:stretch>
            <a:fillRect/>
          </a:stretch>
        </p:blipFill>
        <p:spPr>
          <a:xfrm>
            <a:off x="894974" y="3294924"/>
            <a:ext cx="663225" cy="663225"/>
          </a:xfrm>
          <a:prstGeom prst="rect">
            <a:avLst/>
          </a:prstGeom>
          <a:noFill/>
          <a:ln>
            <a:noFill/>
          </a:ln>
        </p:spPr>
      </p:pic>
      <p:sp>
        <p:nvSpPr>
          <p:cNvPr id="170" name="Google Shape;170;p23"/>
          <p:cNvSpPr txBox="1"/>
          <p:nvPr/>
        </p:nvSpPr>
        <p:spPr>
          <a:xfrm>
            <a:off x="1610275" y="1097050"/>
            <a:ext cx="63054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1C4587"/>
                </a:solidFill>
              </a:rPr>
              <a:t>STEP 1.</a:t>
            </a:r>
            <a:r>
              <a:rPr lang="en" sz="1800">
                <a:solidFill>
                  <a:srgbClr val="1C4587"/>
                </a:solidFill>
              </a:rPr>
              <a:t> The </a:t>
            </a:r>
            <a:r>
              <a:rPr b="1" lang="en" sz="1800">
                <a:solidFill>
                  <a:srgbClr val="1C4587"/>
                </a:solidFill>
              </a:rPr>
              <a:t>idea</a:t>
            </a:r>
            <a:r>
              <a:rPr lang="en" sz="1800">
                <a:solidFill>
                  <a:srgbClr val="1C4587"/>
                </a:solidFill>
              </a:rPr>
              <a:t> is introduced by the representative. It then becomes a bill.</a:t>
            </a:r>
            <a:endParaRPr/>
          </a:p>
        </p:txBody>
      </p:sp>
      <p:sp>
        <p:nvSpPr>
          <p:cNvPr id="171" name="Google Shape;171;p23"/>
          <p:cNvSpPr txBox="1"/>
          <p:nvPr/>
        </p:nvSpPr>
        <p:spPr>
          <a:xfrm>
            <a:off x="1627000" y="1859400"/>
            <a:ext cx="62406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1C4587"/>
                </a:solidFill>
              </a:rPr>
              <a:t>STEP 2.</a:t>
            </a:r>
            <a:r>
              <a:rPr lang="en" sz="1800">
                <a:solidFill>
                  <a:srgbClr val="1C4587"/>
                </a:solidFill>
              </a:rPr>
              <a:t> </a:t>
            </a:r>
            <a:r>
              <a:rPr b="1" lang="en" sz="1800">
                <a:solidFill>
                  <a:srgbClr val="1C4587"/>
                </a:solidFill>
              </a:rPr>
              <a:t>Hearings </a:t>
            </a:r>
            <a:r>
              <a:rPr lang="en" sz="1800">
                <a:solidFill>
                  <a:srgbClr val="1C4587"/>
                </a:solidFill>
              </a:rPr>
              <a:t>are held to help Congress learn more about the issue.</a:t>
            </a:r>
            <a:endParaRPr/>
          </a:p>
        </p:txBody>
      </p:sp>
      <p:sp>
        <p:nvSpPr>
          <p:cNvPr id="172" name="Google Shape;172;p23"/>
          <p:cNvSpPr txBox="1"/>
          <p:nvPr/>
        </p:nvSpPr>
        <p:spPr>
          <a:xfrm>
            <a:off x="1614825" y="2564975"/>
            <a:ext cx="62406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1C4587"/>
                </a:solidFill>
              </a:rPr>
              <a:t>STEP 3.</a:t>
            </a:r>
            <a:r>
              <a:rPr lang="en" sz="1800">
                <a:solidFill>
                  <a:srgbClr val="1C4587"/>
                </a:solidFill>
              </a:rPr>
              <a:t> Both houses of Congress </a:t>
            </a:r>
            <a:r>
              <a:rPr b="1" lang="en" sz="1800">
                <a:solidFill>
                  <a:srgbClr val="1C4587"/>
                </a:solidFill>
              </a:rPr>
              <a:t>deliberate </a:t>
            </a:r>
            <a:r>
              <a:rPr lang="en" sz="1800">
                <a:solidFill>
                  <a:srgbClr val="1C4587"/>
                </a:solidFill>
              </a:rPr>
              <a:t>on the contents of the </a:t>
            </a:r>
            <a:r>
              <a:rPr lang="en" sz="1800">
                <a:solidFill>
                  <a:srgbClr val="1C4587"/>
                </a:solidFill>
              </a:rPr>
              <a:t>bill</a:t>
            </a:r>
            <a:r>
              <a:rPr lang="en" sz="1800">
                <a:solidFill>
                  <a:srgbClr val="1C4587"/>
                </a:solidFill>
              </a:rPr>
              <a:t>.</a:t>
            </a:r>
            <a:endParaRPr/>
          </a:p>
        </p:txBody>
      </p:sp>
      <p:sp>
        <p:nvSpPr>
          <p:cNvPr id="173" name="Google Shape;173;p23"/>
          <p:cNvSpPr txBox="1"/>
          <p:nvPr/>
        </p:nvSpPr>
        <p:spPr>
          <a:xfrm>
            <a:off x="1618875" y="3339475"/>
            <a:ext cx="6220500" cy="6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1C4587"/>
                </a:solidFill>
              </a:rPr>
              <a:t>STEP 4. Call for Vote</a:t>
            </a:r>
            <a:r>
              <a:rPr lang="en" sz="1800">
                <a:solidFill>
                  <a:srgbClr val="1C4587"/>
                </a:solidFill>
              </a:rPr>
              <a:t>: The bill must pass both chambers of Congress to go to the president.</a:t>
            </a:r>
            <a:endParaRPr/>
          </a:p>
        </p:txBody>
      </p:sp>
      <p:sp>
        <p:nvSpPr>
          <p:cNvPr id="174" name="Google Shape;174;p23"/>
          <p:cNvSpPr txBox="1"/>
          <p:nvPr/>
        </p:nvSpPr>
        <p:spPr>
          <a:xfrm>
            <a:off x="1666650" y="4051275"/>
            <a:ext cx="6305400" cy="8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1C4587"/>
                </a:solidFill>
              </a:rPr>
              <a:t>STEP 5.</a:t>
            </a:r>
            <a:r>
              <a:rPr lang="en" sz="1800">
                <a:solidFill>
                  <a:srgbClr val="1C4587"/>
                </a:solidFill>
              </a:rPr>
              <a:t> The bill heads over to the white house for </a:t>
            </a:r>
            <a:r>
              <a:rPr b="1" lang="en" sz="1800">
                <a:solidFill>
                  <a:srgbClr val="1C4587"/>
                </a:solidFill>
              </a:rPr>
              <a:t>presidential review</a:t>
            </a:r>
            <a:r>
              <a:rPr lang="en" sz="1800">
                <a:solidFill>
                  <a:srgbClr val="1C4587"/>
                </a:solidFill>
              </a:rPr>
              <a:t>. If it is signed, it becomes a law. If it is vetoed, Congress can override it with a </a:t>
            </a:r>
            <a:r>
              <a:rPr b="1" lang="en" sz="1800">
                <a:solidFill>
                  <a:srgbClr val="1C4587"/>
                </a:solidFill>
              </a:rPr>
              <a:t>supermajority</a:t>
            </a:r>
            <a:r>
              <a:rPr lang="en" sz="1800">
                <a:solidFill>
                  <a:srgbClr val="1C4587"/>
                </a:solidFill>
              </a:rPr>
              <a:t>.</a:t>
            </a:r>
            <a:endParaRPr/>
          </a:p>
        </p:txBody>
      </p:sp>
      <p:pic>
        <p:nvPicPr>
          <p:cNvPr id="175" name="Google Shape;175;p23"/>
          <p:cNvPicPr preferRelativeResize="0"/>
          <p:nvPr/>
        </p:nvPicPr>
        <p:blipFill>
          <a:blip r:embed="rId8">
            <a:alphaModFix/>
          </a:blip>
          <a:stretch>
            <a:fillRect/>
          </a:stretch>
        </p:blipFill>
        <p:spPr>
          <a:xfrm>
            <a:off x="1027282" y="4177850"/>
            <a:ext cx="440355" cy="66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4"/>
          <p:cNvPicPr preferRelativeResize="0"/>
          <p:nvPr/>
        </p:nvPicPr>
        <p:blipFill>
          <a:blip r:embed="rId3">
            <a:alphaModFix/>
          </a:blip>
          <a:stretch>
            <a:fillRect/>
          </a:stretch>
        </p:blipFill>
        <p:spPr>
          <a:xfrm>
            <a:off x="676650" y="674875"/>
            <a:ext cx="7790704" cy="4382077"/>
          </a:xfrm>
          <a:prstGeom prst="rect">
            <a:avLst/>
          </a:prstGeom>
          <a:noFill/>
          <a:ln>
            <a:noFill/>
          </a:ln>
        </p:spPr>
      </p:pic>
      <p:sp>
        <p:nvSpPr>
          <p:cNvPr id="181" name="Google Shape;181;p24"/>
          <p:cNvSpPr txBox="1"/>
          <p:nvPr/>
        </p:nvSpPr>
        <p:spPr>
          <a:xfrm>
            <a:off x="166000" y="-21775"/>
            <a:ext cx="7509000" cy="11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1C4587"/>
                </a:solidFill>
                <a:latin typeface="Tahoma"/>
                <a:ea typeface="Tahoma"/>
                <a:cs typeface="Tahoma"/>
                <a:sym typeface="Tahoma"/>
              </a:rPr>
              <a:t>My LawCraft district</a:t>
            </a:r>
            <a:r>
              <a:rPr lang="en" sz="3000">
                <a:solidFill>
                  <a:srgbClr val="1C4587"/>
                </a:solidFill>
                <a:latin typeface="Tahoma"/>
                <a:ea typeface="Tahoma"/>
                <a:cs typeface="Tahoma"/>
                <a:sym typeface="Tahoma"/>
              </a:rPr>
              <a:t> </a:t>
            </a:r>
            <a:endParaRPr sz="3000">
              <a:solidFill>
                <a:srgbClr val="1C4587"/>
              </a:solidFill>
              <a:latin typeface="Tahoma"/>
              <a:ea typeface="Tahoma"/>
              <a:cs typeface="Tahoma"/>
              <a:sym typeface="Tahoma"/>
            </a:endParaRPr>
          </a:p>
        </p:txBody>
      </p:sp>
      <p:pic>
        <p:nvPicPr>
          <p:cNvPr id="182" name="Google Shape;182;p24"/>
          <p:cNvPicPr preferRelativeResize="0"/>
          <p:nvPr/>
        </p:nvPicPr>
        <p:blipFill>
          <a:blip r:embed="rId4">
            <a:alphaModFix/>
          </a:blip>
          <a:stretch>
            <a:fillRect/>
          </a:stretch>
        </p:blipFill>
        <p:spPr>
          <a:xfrm>
            <a:off x="8078925" y="4738475"/>
            <a:ext cx="950724" cy="318476"/>
          </a:xfrm>
          <a:prstGeom prst="rect">
            <a:avLst/>
          </a:prstGeom>
          <a:noFill/>
          <a:ln>
            <a:noFill/>
          </a:ln>
        </p:spPr>
      </p:pic>
      <p:graphicFrame>
        <p:nvGraphicFramePr>
          <p:cNvPr id="183" name="Google Shape;183;p24"/>
          <p:cNvGraphicFramePr/>
          <p:nvPr/>
        </p:nvGraphicFramePr>
        <p:xfrm>
          <a:off x="952500" y="1352550"/>
          <a:ext cx="3000000" cy="3000000"/>
        </p:xfrm>
        <a:graphic>
          <a:graphicData uri="http://schemas.openxmlformats.org/drawingml/2006/table">
            <a:tbl>
              <a:tblPr>
                <a:noFill/>
                <a:tableStyleId>{11F4EFD2-3BDA-4788-B0DF-19D454D8ED0A}</a:tableStyleId>
              </a:tblPr>
              <a:tblGrid>
                <a:gridCol w="2413000"/>
                <a:gridCol w="2413000"/>
                <a:gridCol w="2413000"/>
              </a:tblGrid>
              <a:tr h="381000">
                <a:tc>
                  <a:txBody>
                    <a:bodyPr/>
                    <a:lstStyle/>
                    <a:p>
                      <a:pPr indent="0" lvl="0" marL="0" rtl="0" algn="ctr">
                        <a:spcBef>
                          <a:spcPts val="0"/>
                        </a:spcBef>
                        <a:spcAft>
                          <a:spcPts val="0"/>
                        </a:spcAft>
                        <a:buNone/>
                      </a:pPr>
                      <a:r>
                        <a:rPr b="1" lang="en">
                          <a:solidFill>
                            <a:srgbClr val="1C4587"/>
                          </a:solidFill>
                        </a:rPr>
                        <a:t>My district</a:t>
                      </a:r>
                      <a:endParaRPr b="1">
                        <a:solidFill>
                          <a:srgbClr val="1C4587"/>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
                          <a:solidFill>
                            <a:srgbClr val="1C4587"/>
                          </a:solidFill>
                        </a:rPr>
                        <a:t>Demographics</a:t>
                      </a:r>
                      <a:endParaRPr b="1">
                        <a:solidFill>
                          <a:srgbClr val="1C4587"/>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
                          <a:solidFill>
                            <a:srgbClr val="1C4587"/>
                          </a:solidFill>
                        </a:rPr>
                        <a:t>My bill</a:t>
                      </a:r>
                      <a:endParaRPr b="1">
                        <a:solidFill>
                          <a:srgbClr val="1C4587"/>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EFEFEF"/>
                    </a:solidFill>
                  </a:tcPr>
                </a:tc>
              </a:tr>
              <a:tr h="381000">
                <a:tc>
                  <a:txBody>
                    <a:bodyPr/>
                    <a:lstStyle/>
                    <a:p>
                      <a:pPr indent="0" lvl="0" marL="0" rtl="0" algn="l">
                        <a:spcBef>
                          <a:spcPts val="0"/>
                        </a:spcBef>
                        <a:spcAft>
                          <a:spcPts val="0"/>
                        </a:spcAft>
                        <a:buNone/>
                      </a:pPr>
                      <a:r>
                        <a:rPr lang="en">
                          <a:solidFill>
                            <a:srgbClr val="1C4587"/>
                          </a:solidFill>
                        </a:rPr>
                        <a:t>Brief description:</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EFEFEF"/>
                    </a:solidFill>
                  </a:tcPr>
                </a:tc>
                <a:tc>
                  <a:txBody>
                    <a:bodyPr/>
                    <a:lstStyle/>
                    <a:p>
                      <a:pPr indent="0" lvl="0" marL="0" rtl="0" algn="l">
                        <a:spcBef>
                          <a:spcPts val="0"/>
                        </a:spcBef>
                        <a:spcAft>
                          <a:spcPts val="0"/>
                        </a:spcAft>
                        <a:buClr>
                          <a:schemeClr val="dk1"/>
                        </a:buClr>
                        <a:buSzPts val="1100"/>
                        <a:buFont typeface="Arial"/>
                        <a:buNone/>
                      </a:pPr>
                      <a:r>
                        <a:rPr lang="en">
                          <a:solidFill>
                            <a:srgbClr val="1C4587"/>
                          </a:solidFill>
                        </a:rPr>
                        <a:t>Age:</a:t>
                      </a:r>
                      <a:endParaRPr>
                        <a:solidFill>
                          <a:srgbClr val="1C4587"/>
                        </a:solidFill>
                      </a:endParaRPr>
                    </a:p>
                    <a:p>
                      <a:pPr indent="0" lvl="0" marL="0" rtl="0" algn="l">
                        <a:spcBef>
                          <a:spcPts val="0"/>
                        </a:spcBef>
                        <a:spcAft>
                          <a:spcPts val="0"/>
                        </a:spcAft>
                        <a:buClr>
                          <a:schemeClr val="dk1"/>
                        </a:buClr>
                        <a:buSzPts val="1100"/>
                        <a:buFont typeface="Arial"/>
                        <a:buNone/>
                      </a:pPr>
                      <a:r>
                        <a:t/>
                      </a:r>
                      <a:endParaRPr>
                        <a:solidFill>
                          <a:srgbClr val="1C4587"/>
                        </a:solidFill>
                      </a:endParaRPr>
                    </a:p>
                    <a:p>
                      <a:pPr indent="0" lvl="0" marL="0" rtl="0" algn="l">
                        <a:spcBef>
                          <a:spcPts val="0"/>
                        </a:spcBef>
                        <a:spcAft>
                          <a:spcPts val="0"/>
                        </a:spcAft>
                        <a:buClr>
                          <a:schemeClr val="dk1"/>
                        </a:buClr>
                        <a:buSzPts val="1100"/>
                        <a:buFont typeface="Arial"/>
                        <a:buNone/>
                      </a:pPr>
                      <a:r>
                        <a:rPr lang="en">
                          <a:solidFill>
                            <a:srgbClr val="1C4587"/>
                          </a:solidFill>
                        </a:rPr>
                        <a:t>Density:</a:t>
                      </a:r>
                      <a:endParaRPr>
                        <a:solidFill>
                          <a:srgbClr val="1C4587"/>
                        </a:solidFill>
                      </a:endParaRPr>
                    </a:p>
                    <a:p>
                      <a:pPr indent="0" lvl="0" marL="0" rtl="0" algn="l">
                        <a:spcBef>
                          <a:spcPts val="0"/>
                        </a:spcBef>
                        <a:spcAft>
                          <a:spcPts val="0"/>
                        </a:spcAft>
                        <a:buClr>
                          <a:schemeClr val="dk1"/>
                        </a:buClr>
                        <a:buSzPts val="1100"/>
                        <a:buFont typeface="Arial"/>
                        <a:buNone/>
                      </a:pPr>
                      <a:r>
                        <a:t/>
                      </a:r>
                      <a:endParaRPr>
                        <a:solidFill>
                          <a:srgbClr val="1C4587"/>
                        </a:solidFill>
                      </a:endParaRPr>
                    </a:p>
                    <a:p>
                      <a:pPr indent="0" lvl="0" marL="0" rtl="0" algn="l">
                        <a:spcBef>
                          <a:spcPts val="0"/>
                        </a:spcBef>
                        <a:spcAft>
                          <a:spcPts val="0"/>
                        </a:spcAft>
                        <a:buClr>
                          <a:schemeClr val="dk1"/>
                        </a:buClr>
                        <a:buSzPts val="1100"/>
                        <a:buFont typeface="Arial"/>
                        <a:buNone/>
                      </a:pPr>
                      <a:r>
                        <a:rPr lang="en">
                          <a:solidFill>
                            <a:srgbClr val="1C4587"/>
                          </a:solidFill>
                        </a:rPr>
                        <a:t>Income:</a:t>
                      </a:r>
                      <a:endParaRPr>
                        <a:solidFill>
                          <a:srgbClr val="1C4587"/>
                        </a:solidFill>
                      </a:endParaRPr>
                    </a:p>
                    <a:p>
                      <a:pPr indent="0" lvl="0" marL="0" rtl="0" algn="l">
                        <a:spcBef>
                          <a:spcPts val="0"/>
                        </a:spcBef>
                        <a:spcAft>
                          <a:spcPts val="0"/>
                        </a:spcAft>
                        <a:buClr>
                          <a:schemeClr val="dk1"/>
                        </a:buClr>
                        <a:buSzPts val="1100"/>
                        <a:buFont typeface="Arial"/>
                        <a:buNone/>
                      </a:pPr>
                      <a:r>
                        <a:t/>
                      </a:r>
                      <a:endParaRPr>
                        <a:solidFill>
                          <a:srgbClr val="1C4587"/>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EFEFEF"/>
                    </a:solidFill>
                  </a:tcPr>
                </a:tc>
                <a:tc>
                  <a:txBody>
                    <a:bodyPr/>
                    <a:lstStyle/>
                    <a:p>
                      <a:pPr indent="0" lvl="0" marL="0" rtl="0" algn="l">
                        <a:spcBef>
                          <a:spcPts val="0"/>
                        </a:spcBef>
                        <a:spcAft>
                          <a:spcPts val="0"/>
                        </a:spcAft>
                        <a:buClr>
                          <a:schemeClr val="dk1"/>
                        </a:buClr>
                        <a:buSzPts val="1100"/>
                        <a:buFont typeface="Arial"/>
                        <a:buNone/>
                      </a:pPr>
                      <a:r>
                        <a:rPr lang="en">
                          <a:solidFill>
                            <a:srgbClr val="1C4587"/>
                          </a:solidFill>
                        </a:rPr>
                        <a:t>Topic: </a:t>
                      </a:r>
                      <a:endParaRPr>
                        <a:solidFill>
                          <a:srgbClr val="1C4587"/>
                        </a:solidFill>
                      </a:endParaRPr>
                    </a:p>
                    <a:p>
                      <a:pPr indent="0" lvl="0" marL="0" rtl="0" algn="l">
                        <a:spcBef>
                          <a:spcPts val="0"/>
                        </a:spcBef>
                        <a:spcAft>
                          <a:spcPts val="0"/>
                        </a:spcAft>
                        <a:buClr>
                          <a:schemeClr val="dk1"/>
                        </a:buClr>
                        <a:buSzPts val="1100"/>
                        <a:buFont typeface="Arial"/>
                        <a:buNone/>
                      </a:pPr>
                      <a:r>
                        <a:t/>
                      </a:r>
                      <a:endParaRPr>
                        <a:solidFill>
                          <a:srgbClr val="1C4587"/>
                        </a:solidFill>
                      </a:endParaRPr>
                    </a:p>
                    <a:p>
                      <a:pPr indent="0" lvl="0" marL="0" rtl="0" algn="l">
                        <a:spcBef>
                          <a:spcPts val="0"/>
                        </a:spcBef>
                        <a:spcAft>
                          <a:spcPts val="0"/>
                        </a:spcAft>
                        <a:buClr>
                          <a:schemeClr val="dk1"/>
                        </a:buClr>
                        <a:buSzPts val="1100"/>
                        <a:buFont typeface="Arial"/>
                        <a:buNone/>
                      </a:pPr>
                      <a:r>
                        <a:rPr lang="en">
                          <a:solidFill>
                            <a:srgbClr val="1C4587"/>
                          </a:solidFill>
                        </a:rPr>
                        <a:t>Will people in my district support my bill? </a:t>
                      </a:r>
                      <a:endParaRPr>
                        <a:solidFill>
                          <a:srgbClr val="1C4587"/>
                        </a:solidFill>
                      </a:endParaRPr>
                    </a:p>
                    <a:p>
                      <a:pPr indent="0" lvl="0" marL="0" rtl="0" algn="l">
                        <a:spcBef>
                          <a:spcPts val="0"/>
                        </a:spcBef>
                        <a:spcAft>
                          <a:spcPts val="0"/>
                        </a:spcAft>
                        <a:buClr>
                          <a:schemeClr val="dk1"/>
                        </a:buClr>
                        <a:buSzPts val="1100"/>
                        <a:buFont typeface="Arial"/>
                        <a:buNone/>
                      </a:pPr>
                      <a:r>
                        <a:t/>
                      </a:r>
                      <a:endParaRPr>
                        <a:solidFill>
                          <a:srgbClr val="1C4587"/>
                        </a:solidFill>
                      </a:endParaRPr>
                    </a:p>
                    <a:p>
                      <a:pPr indent="0" lvl="0" marL="0" rtl="0" algn="l">
                        <a:spcBef>
                          <a:spcPts val="0"/>
                        </a:spcBef>
                        <a:spcAft>
                          <a:spcPts val="0"/>
                        </a:spcAft>
                        <a:buClr>
                          <a:schemeClr val="dk1"/>
                        </a:buClr>
                        <a:buSzPts val="1100"/>
                        <a:buFont typeface="Arial"/>
                        <a:buNone/>
                      </a:pPr>
                      <a:r>
                        <a:rPr lang="en">
                          <a:solidFill>
                            <a:srgbClr val="1C4587"/>
                          </a:solidFill>
                        </a:rPr>
                        <a:t>Why or why not?</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EFEFEF"/>
                    </a:solidFill>
                  </a:tcPr>
                </a:tc>
              </a:tr>
            </a:tbl>
          </a:graphicData>
        </a:graphic>
      </p:graphicFrame>
      <p:sp>
        <p:nvSpPr>
          <p:cNvPr id="184" name="Google Shape;184;p24"/>
          <p:cNvSpPr txBox="1"/>
          <p:nvPr/>
        </p:nvSpPr>
        <p:spPr>
          <a:xfrm>
            <a:off x="4215000" y="33400"/>
            <a:ext cx="4121100" cy="6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rgbClr val="1C4587"/>
                </a:solidFill>
              </a:rPr>
              <a:t>Fill in the chart with details about the district you chose as you play the game.</a:t>
            </a:r>
            <a:endParaRPr b="1" i="1">
              <a:solidFill>
                <a:srgbClr val="E6913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txBox="1"/>
          <p:nvPr/>
        </p:nvSpPr>
        <p:spPr>
          <a:xfrm>
            <a:off x="1207950" y="3708000"/>
            <a:ext cx="6867000" cy="11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C4587"/>
                </a:solidFill>
                <a:latin typeface="Tahoma"/>
                <a:ea typeface="Tahoma"/>
                <a:cs typeface="Tahoma"/>
                <a:sym typeface="Tahoma"/>
              </a:rPr>
              <a:t>Want to make a law? Pick an issue take it all the way through the lawmaking process.</a:t>
            </a:r>
            <a:endParaRPr sz="2400">
              <a:solidFill>
                <a:srgbClr val="1C4587"/>
              </a:solidFill>
              <a:latin typeface="Tahoma"/>
              <a:ea typeface="Tahoma"/>
              <a:cs typeface="Tahoma"/>
              <a:sym typeface="Tahoma"/>
            </a:endParaRPr>
          </a:p>
        </p:txBody>
      </p:sp>
      <p:sp>
        <p:nvSpPr>
          <p:cNvPr id="190" name="Google Shape;190;p25"/>
          <p:cNvSpPr txBox="1"/>
          <p:nvPr/>
        </p:nvSpPr>
        <p:spPr>
          <a:xfrm rot="-538161">
            <a:off x="1360400" y="583839"/>
            <a:ext cx="2728565" cy="70736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C4587"/>
                </a:solidFill>
                <a:latin typeface="Tahoma"/>
                <a:ea typeface="Tahoma"/>
                <a:cs typeface="Tahoma"/>
                <a:sym typeface="Tahoma"/>
              </a:rPr>
              <a:t>Play in English </a:t>
            </a:r>
            <a:r>
              <a:rPr lang="en" sz="3000">
                <a:solidFill>
                  <a:srgbClr val="1C4587"/>
                </a:solidFill>
                <a:latin typeface="Tahoma"/>
                <a:ea typeface="Tahoma"/>
                <a:cs typeface="Tahoma"/>
                <a:sym typeface="Tahoma"/>
              </a:rPr>
              <a:t>     </a:t>
            </a:r>
            <a:endParaRPr sz="3000">
              <a:solidFill>
                <a:srgbClr val="1C4587"/>
              </a:solidFill>
              <a:latin typeface="Tahoma"/>
              <a:ea typeface="Tahoma"/>
              <a:cs typeface="Tahoma"/>
              <a:sym typeface="Tahoma"/>
            </a:endParaRPr>
          </a:p>
        </p:txBody>
      </p:sp>
      <p:sp>
        <p:nvSpPr>
          <p:cNvPr id="191" name="Google Shape;191;p25"/>
          <p:cNvSpPr txBox="1"/>
          <p:nvPr/>
        </p:nvSpPr>
        <p:spPr>
          <a:xfrm rot="-407692">
            <a:off x="5872927" y="595612"/>
            <a:ext cx="2964120" cy="68006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C4587"/>
                </a:solidFill>
                <a:latin typeface="Tahoma"/>
                <a:ea typeface="Tahoma"/>
                <a:cs typeface="Tahoma"/>
                <a:sym typeface="Tahoma"/>
              </a:rPr>
              <a:t>Jugar en español </a:t>
            </a:r>
            <a:endParaRPr b="1" sz="2400">
              <a:solidFill>
                <a:srgbClr val="1C4587"/>
              </a:solidFill>
              <a:latin typeface="Tahoma"/>
              <a:ea typeface="Tahoma"/>
              <a:cs typeface="Tahoma"/>
              <a:sym typeface="Tahoma"/>
            </a:endParaRPr>
          </a:p>
        </p:txBody>
      </p:sp>
      <p:sp>
        <p:nvSpPr>
          <p:cNvPr id="192" name="Google Shape;192;p25"/>
          <p:cNvSpPr txBox="1"/>
          <p:nvPr/>
        </p:nvSpPr>
        <p:spPr>
          <a:xfrm>
            <a:off x="4402725" y="1837575"/>
            <a:ext cx="827700" cy="6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1C4587"/>
                </a:solidFill>
              </a:rPr>
              <a:t>OR</a:t>
            </a:r>
            <a:endParaRPr b="1" sz="2400">
              <a:solidFill>
                <a:srgbClr val="1C4587"/>
              </a:solidFill>
            </a:endParaRPr>
          </a:p>
        </p:txBody>
      </p:sp>
      <p:pic>
        <p:nvPicPr>
          <p:cNvPr id="193" name="Google Shape;193;p25"/>
          <p:cNvPicPr preferRelativeResize="0"/>
          <p:nvPr/>
        </p:nvPicPr>
        <p:blipFill>
          <a:blip r:embed="rId3">
            <a:alphaModFix/>
          </a:blip>
          <a:stretch>
            <a:fillRect/>
          </a:stretch>
        </p:blipFill>
        <p:spPr>
          <a:xfrm>
            <a:off x="8078925" y="4738475"/>
            <a:ext cx="950724" cy="318476"/>
          </a:xfrm>
          <a:prstGeom prst="rect">
            <a:avLst/>
          </a:prstGeom>
          <a:noFill/>
          <a:ln>
            <a:noFill/>
          </a:ln>
        </p:spPr>
      </p:pic>
      <p:sp>
        <p:nvSpPr>
          <p:cNvPr id="194" name="Google Shape;194;p25"/>
          <p:cNvSpPr txBox="1"/>
          <p:nvPr/>
        </p:nvSpPr>
        <p:spPr>
          <a:xfrm>
            <a:off x="139375" y="40425"/>
            <a:ext cx="29154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Next...</a:t>
            </a:r>
            <a:endParaRPr sz="3600">
              <a:solidFill>
                <a:srgbClr val="1C4587"/>
              </a:solidFill>
              <a:latin typeface="Tahoma"/>
              <a:ea typeface="Tahoma"/>
              <a:cs typeface="Tahoma"/>
              <a:sym typeface="Tahoma"/>
            </a:endParaRPr>
          </a:p>
        </p:txBody>
      </p:sp>
      <p:pic>
        <p:nvPicPr>
          <p:cNvPr id="195" name="Google Shape;195;p25"/>
          <p:cNvPicPr preferRelativeResize="0"/>
          <p:nvPr/>
        </p:nvPicPr>
        <p:blipFill>
          <a:blip r:embed="rId4">
            <a:alphaModFix/>
          </a:blip>
          <a:stretch>
            <a:fillRect/>
          </a:stretch>
        </p:blipFill>
        <p:spPr>
          <a:xfrm>
            <a:off x="580575" y="1494534"/>
            <a:ext cx="3344030" cy="1954555"/>
          </a:xfrm>
          <a:prstGeom prst="rect">
            <a:avLst/>
          </a:prstGeom>
          <a:noFill/>
          <a:ln>
            <a:noFill/>
          </a:ln>
        </p:spPr>
      </p:pic>
      <p:pic>
        <p:nvPicPr>
          <p:cNvPr id="196" name="Google Shape;196;p25"/>
          <p:cNvPicPr preferRelativeResize="0"/>
          <p:nvPr/>
        </p:nvPicPr>
        <p:blipFill>
          <a:blip r:embed="rId5">
            <a:alphaModFix/>
          </a:blip>
          <a:stretch>
            <a:fillRect/>
          </a:stretch>
        </p:blipFill>
        <p:spPr>
          <a:xfrm>
            <a:off x="5382825" y="1601046"/>
            <a:ext cx="3344030" cy="19545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nvSpPr>
        <p:spPr>
          <a:xfrm>
            <a:off x="4038650" y="3189325"/>
            <a:ext cx="4992000" cy="11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Represent Me!</a:t>
            </a:r>
            <a:endParaRPr sz="3600">
              <a:solidFill>
                <a:srgbClr val="1C4587"/>
              </a:solidFill>
              <a:latin typeface="Tahoma"/>
              <a:ea typeface="Tahoma"/>
              <a:cs typeface="Tahoma"/>
              <a:sym typeface="Tahoma"/>
            </a:endParaRPr>
          </a:p>
        </p:txBody>
      </p:sp>
      <p:pic>
        <p:nvPicPr>
          <p:cNvPr id="202" name="Google Shape;202;p26"/>
          <p:cNvPicPr preferRelativeResize="0"/>
          <p:nvPr/>
        </p:nvPicPr>
        <p:blipFill>
          <a:blip r:embed="rId3">
            <a:alphaModFix/>
          </a:blip>
          <a:stretch>
            <a:fillRect/>
          </a:stretch>
        </p:blipFill>
        <p:spPr>
          <a:xfrm>
            <a:off x="520013" y="4155750"/>
            <a:ext cx="2017704" cy="675900"/>
          </a:xfrm>
          <a:prstGeom prst="rect">
            <a:avLst/>
          </a:prstGeom>
          <a:noFill/>
          <a:ln>
            <a:noFill/>
          </a:ln>
        </p:spPr>
      </p:pic>
      <p:cxnSp>
        <p:nvCxnSpPr>
          <p:cNvPr id="203" name="Google Shape;203;p26"/>
          <p:cNvCxnSpPr/>
          <p:nvPr/>
        </p:nvCxnSpPr>
        <p:spPr>
          <a:xfrm flipH="1" rot="10800000">
            <a:off x="489300" y="3938125"/>
            <a:ext cx="8413500" cy="12000"/>
          </a:xfrm>
          <a:prstGeom prst="straightConnector1">
            <a:avLst/>
          </a:prstGeom>
          <a:noFill/>
          <a:ln cap="flat" cmpd="sng" w="38100">
            <a:solidFill>
              <a:srgbClr val="1C4587"/>
            </a:solidFill>
            <a:prstDash val="solid"/>
            <a:round/>
            <a:headEnd len="med" w="med" type="none"/>
            <a:tailEnd len="med" w="med" type="none"/>
          </a:ln>
        </p:spPr>
      </p:cxnSp>
      <p:sp>
        <p:nvSpPr>
          <p:cNvPr id="204" name="Google Shape;204;p26"/>
          <p:cNvSpPr txBox="1"/>
          <p:nvPr/>
        </p:nvSpPr>
        <p:spPr>
          <a:xfrm>
            <a:off x="4774600" y="3907250"/>
            <a:ext cx="5728500" cy="20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C4587"/>
                </a:solidFill>
                <a:latin typeface="Tahoma"/>
                <a:ea typeface="Tahoma"/>
                <a:cs typeface="Tahoma"/>
                <a:sym typeface="Tahoma"/>
              </a:rPr>
              <a:t>Post-Game Activities</a:t>
            </a:r>
            <a:endParaRPr sz="2400">
              <a:solidFill>
                <a:srgbClr val="1C4587"/>
              </a:solidFill>
              <a:latin typeface="Tahoma"/>
              <a:ea typeface="Tahoma"/>
              <a:cs typeface="Tahoma"/>
              <a:sym typeface="Tahoma"/>
            </a:endParaRPr>
          </a:p>
        </p:txBody>
      </p:sp>
      <p:pic>
        <p:nvPicPr>
          <p:cNvPr id="205" name="Google Shape;205;p26"/>
          <p:cNvPicPr preferRelativeResize="0"/>
          <p:nvPr/>
        </p:nvPicPr>
        <p:blipFill rotWithShape="1">
          <a:blip r:embed="rId4">
            <a:alphaModFix/>
          </a:blip>
          <a:srcRect b="0" l="53047" r="0" t="0"/>
          <a:stretch/>
        </p:blipFill>
        <p:spPr>
          <a:xfrm>
            <a:off x="180074" y="251675"/>
            <a:ext cx="2971957" cy="3560371"/>
          </a:xfrm>
          <a:prstGeom prst="rect">
            <a:avLst/>
          </a:prstGeom>
          <a:noFill/>
          <a:ln>
            <a:noFill/>
          </a:ln>
        </p:spPr>
      </p:pic>
      <p:pic>
        <p:nvPicPr>
          <p:cNvPr id="206" name="Google Shape;206;p26"/>
          <p:cNvPicPr preferRelativeResize="0"/>
          <p:nvPr/>
        </p:nvPicPr>
        <p:blipFill>
          <a:blip r:embed="rId5">
            <a:alphaModFix/>
          </a:blip>
          <a:stretch>
            <a:fillRect/>
          </a:stretch>
        </p:blipFill>
        <p:spPr>
          <a:xfrm flipH="1">
            <a:off x="994150" y="2806950"/>
            <a:ext cx="337500" cy="445050"/>
          </a:xfrm>
          <a:prstGeom prst="rect">
            <a:avLst/>
          </a:prstGeom>
          <a:noFill/>
          <a:ln>
            <a:noFill/>
          </a:ln>
        </p:spPr>
      </p:pic>
      <p:pic>
        <p:nvPicPr>
          <p:cNvPr id="207" name="Google Shape;207;p26"/>
          <p:cNvPicPr preferRelativeResize="0"/>
          <p:nvPr/>
        </p:nvPicPr>
        <p:blipFill>
          <a:blip r:embed="rId6">
            <a:alphaModFix/>
          </a:blip>
          <a:stretch>
            <a:fillRect/>
          </a:stretch>
        </p:blipFill>
        <p:spPr>
          <a:xfrm>
            <a:off x="1824275" y="3022875"/>
            <a:ext cx="402450" cy="53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7"/>
          <p:cNvPicPr preferRelativeResize="0"/>
          <p:nvPr/>
        </p:nvPicPr>
        <p:blipFill>
          <a:blip r:embed="rId3">
            <a:alphaModFix/>
          </a:blip>
          <a:stretch>
            <a:fillRect/>
          </a:stretch>
        </p:blipFill>
        <p:spPr>
          <a:xfrm>
            <a:off x="7892074" y="4700600"/>
            <a:ext cx="1083105" cy="362825"/>
          </a:xfrm>
          <a:prstGeom prst="rect">
            <a:avLst/>
          </a:prstGeom>
          <a:noFill/>
          <a:ln>
            <a:noFill/>
          </a:ln>
        </p:spPr>
      </p:pic>
      <p:sp>
        <p:nvSpPr>
          <p:cNvPr id="213" name="Google Shape;213;p27"/>
          <p:cNvSpPr txBox="1"/>
          <p:nvPr/>
        </p:nvSpPr>
        <p:spPr>
          <a:xfrm>
            <a:off x="97525" y="116325"/>
            <a:ext cx="85686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Lawmaking process</a:t>
            </a:r>
            <a:endParaRPr sz="3600">
              <a:solidFill>
                <a:srgbClr val="1C4587"/>
              </a:solidFill>
              <a:latin typeface="Tahoma"/>
              <a:ea typeface="Tahoma"/>
              <a:cs typeface="Tahoma"/>
              <a:sym typeface="Tahoma"/>
            </a:endParaRPr>
          </a:p>
        </p:txBody>
      </p:sp>
      <p:sp>
        <p:nvSpPr>
          <p:cNvPr id="214" name="Google Shape;214;p27"/>
          <p:cNvSpPr txBox="1"/>
          <p:nvPr/>
        </p:nvSpPr>
        <p:spPr>
          <a:xfrm>
            <a:off x="4221650" y="153375"/>
            <a:ext cx="48777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a:solidFill>
                  <a:srgbClr val="1C4587"/>
                </a:solidFill>
              </a:rPr>
              <a:t>What are the steps that a bill takes before it becomes a law? Drag the correct terms to the blanks.</a:t>
            </a:r>
            <a:endParaRPr b="1" i="1">
              <a:solidFill>
                <a:srgbClr val="1C4587"/>
              </a:solidFill>
            </a:endParaRPr>
          </a:p>
          <a:p>
            <a:pPr indent="0" lvl="0" marL="0" rtl="0" algn="l">
              <a:spcBef>
                <a:spcPts val="0"/>
              </a:spcBef>
              <a:spcAft>
                <a:spcPts val="0"/>
              </a:spcAft>
              <a:buClr>
                <a:schemeClr val="dk1"/>
              </a:buClr>
              <a:buSzPts val="1100"/>
              <a:buFont typeface="Arial"/>
              <a:buNone/>
            </a:pPr>
            <a:r>
              <a:t/>
            </a:r>
            <a:endParaRPr sz="2000">
              <a:solidFill>
                <a:srgbClr val="1C4587"/>
              </a:solidFill>
            </a:endParaRPr>
          </a:p>
        </p:txBody>
      </p:sp>
      <p:sp>
        <p:nvSpPr>
          <p:cNvPr id="215" name="Google Shape;215;p27"/>
          <p:cNvSpPr txBox="1"/>
          <p:nvPr/>
        </p:nvSpPr>
        <p:spPr>
          <a:xfrm>
            <a:off x="207475" y="2382050"/>
            <a:ext cx="77955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rPr>
              <a:t>2</a:t>
            </a:r>
            <a:r>
              <a:rPr lang="en" sz="1800">
                <a:solidFill>
                  <a:srgbClr val="1C4587"/>
                </a:solidFill>
              </a:rPr>
              <a:t>. </a:t>
            </a:r>
            <a:r>
              <a:rPr b="1" lang="en" sz="1800">
                <a:solidFill>
                  <a:srgbClr val="1C4587"/>
                </a:solidFill>
              </a:rPr>
              <a:t>_________ </a:t>
            </a:r>
            <a:r>
              <a:rPr lang="en" sz="1800">
                <a:solidFill>
                  <a:srgbClr val="1C4587"/>
                </a:solidFill>
              </a:rPr>
              <a:t>are held to help </a:t>
            </a:r>
            <a:r>
              <a:rPr b="1" lang="en" sz="1800">
                <a:solidFill>
                  <a:srgbClr val="1C4587"/>
                </a:solidFill>
              </a:rPr>
              <a:t>_________ </a:t>
            </a:r>
            <a:r>
              <a:rPr lang="en" sz="1800">
                <a:solidFill>
                  <a:srgbClr val="1C4587"/>
                </a:solidFill>
              </a:rPr>
              <a:t>learn more about the issue.</a:t>
            </a:r>
            <a:endParaRPr/>
          </a:p>
        </p:txBody>
      </p:sp>
      <p:sp>
        <p:nvSpPr>
          <p:cNvPr id="216" name="Google Shape;216;p27"/>
          <p:cNvSpPr txBox="1"/>
          <p:nvPr/>
        </p:nvSpPr>
        <p:spPr>
          <a:xfrm>
            <a:off x="183025" y="1891925"/>
            <a:ext cx="87921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rPr>
              <a:t>1. An </a:t>
            </a:r>
            <a:r>
              <a:rPr b="1" lang="en" sz="1800">
                <a:solidFill>
                  <a:srgbClr val="1C4587"/>
                </a:solidFill>
              </a:rPr>
              <a:t>_________ </a:t>
            </a:r>
            <a:r>
              <a:rPr lang="en" sz="1800">
                <a:solidFill>
                  <a:srgbClr val="1C4587"/>
                </a:solidFill>
              </a:rPr>
              <a:t>is introduced by the representative. It then becomes a </a:t>
            </a:r>
            <a:r>
              <a:rPr b="1" lang="en" sz="1800">
                <a:solidFill>
                  <a:srgbClr val="1C4587"/>
                </a:solidFill>
              </a:rPr>
              <a:t>_________</a:t>
            </a:r>
            <a:r>
              <a:rPr lang="en" sz="1800">
                <a:solidFill>
                  <a:srgbClr val="1C4587"/>
                </a:solidFill>
              </a:rPr>
              <a:t>.</a:t>
            </a:r>
            <a:r>
              <a:rPr lang="en"/>
              <a:t> </a:t>
            </a:r>
            <a:endParaRPr/>
          </a:p>
        </p:txBody>
      </p:sp>
      <p:sp>
        <p:nvSpPr>
          <p:cNvPr id="217" name="Google Shape;217;p27"/>
          <p:cNvSpPr txBox="1"/>
          <p:nvPr/>
        </p:nvSpPr>
        <p:spPr>
          <a:xfrm>
            <a:off x="207475" y="2991650"/>
            <a:ext cx="77955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1C4587"/>
                </a:solidFill>
              </a:rPr>
              <a:t>3. Both houses of Congress </a:t>
            </a:r>
            <a:r>
              <a:rPr b="1" lang="en" sz="1800">
                <a:solidFill>
                  <a:srgbClr val="1C4587"/>
                </a:solidFill>
              </a:rPr>
              <a:t>_________ </a:t>
            </a:r>
            <a:r>
              <a:rPr lang="en" sz="1800">
                <a:solidFill>
                  <a:srgbClr val="1C4587"/>
                </a:solidFill>
              </a:rPr>
              <a:t>or discuss the contents of the </a:t>
            </a:r>
            <a:r>
              <a:rPr lang="en" sz="1800">
                <a:solidFill>
                  <a:srgbClr val="1C4587"/>
                </a:solidFill>
              </a:rPr>
              <a:t>bill</a:t>
            </a:r>
            <a:r>
              <a:rPr lang="en" sz="1800">
                <a:solidFill>
                  <a:srgbClr val="1C4587"/>
                </a:solidFill>
              </a:rPr>
              <a:t>.</a:t>
            </a:r>
            <a:endParaRPr/>
          </a:p>
        </p:txBody>
      </p:sp>
      <p:sp>
        <p:nvSpPr>
          <p:cNvPr id="218" name="Google Shape;218;p27"/>
          <p:cNvSpPr txBox="1"/>
          <p:nvPr/>
        </p:nvSpPr>
        <p:spPr>
          <a:xfrm>
            <a:off x="207475" y="3448850"/>
            <a:ext cx="77955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rPr>
              <a:t>4. </a:t>
            </a:r>
            <a:r>
              <a:rPr b="1" lang="en" sz="1800">
                <a:solidFill>
                  <a:srgbClr val="1C4587"/>
                </a:solidFill>
              </a:rPr>
              <a:t>Call for _________</a:t>
            </a:r>
            <a:r>
              <a:rPr lang="en" sz="1800">
                <a:solidFill>
                  <a:srgbClr val="1C4587"/>
                </a:solidFill>
              </a:rPr>
              <a:t>: The bill must </a:t>
            </a:r>
            <a:r>
              <a:rPr b="1" lang="en" sz="1800">
                <a:solidFill>
                  <a:srgbClr val="1C4587"/>
                </a:solidFill>
              </a:rPr>
              <a:t>_________ </a:t>
            </a:r>
            <a:r>
              <a:rPr lang="en" sz="1800">
                <a:solidFill>
                  <a:srgbClr val="1C4587"/>
                </a:solidFill>
              </a:rPr>
              <a:t>both chambers of Congress to go to the president.</a:t>
            </a:r>
            <a:endParaRPr/>
          </a:p>
        </p:txBody>
      </p:sp>
      <p:sp>
        <p:nvSpPr>
          <p:cNvPr id="219" name="Google Shape;219;p27"/>
          <p:cNvSpPr txBox="1"/>
          <p:nvPr/>
        </p:nvSpPr>
        <p:spPr>
          <a:xfrm>
            <a:off x="207475" y="4210850"/>
            <a:ext cx="7795500" cy="4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rPr>
              <a:t>5. </a:t>
            </a:r>
            <a:r>
              <a:rPr lang="en" sz="1800">
                <a:solidFill>
                  <a:srgbClr val="1C4587"/>
                </a:solidFill>
              </a:rPr>
              <a:t>The bill heads over to the White House for presidential review. If it is </a:t>
            </a:r>
            <a:r>
              <a:rPr b="1" lang="en" sz="1800">
                <a:solidFill>
                  <a:srgbClr val="1C4587"/>
                </a:solidFill>
              </a:rPr>
              <a:t>_________ </a:t>
            </a:r>
            <a:r>
              <a:rPr lang="en" sz="1800">
                <a:solidFill>
                  <a:srgbClr val="1C4587"/>
                </a:solidFill>
              </a:rPr>
              <a:t>, it becomes a </a:t>
            </a:r>
            <a:r>
              <a:rPr b="1" lang="en" sz="1800">
                <a:solidFill>
                  <a:srgbClr val="1C4587"/>
                </a:solidFill>
              </a:rPr>
              <a:t>_________ </a:t>
            </a:r>
            <a:r>
              <a:rPr lang="en" sz="1800">
                <a:solidFill>
                  <a:srgbClr val="1C4587"/>
                </a:solidFill>
              </a:rPr>
              <a:t>.</a:t>
            </a:r>
            <a:endParaRPr/>
          </a:p>
        </p:txBody>
      </p:sp>
      <p:sp>
        <p:nvSpPr>
          <p:cNvPr id="220" name="Google Shape;220;p27"/>
          <p:cNvSpPr txBox="1"/>
          <p:nvPr/>
        </p:nvSpPr>
        <p:spPr>
          <a:xfrm>
            <a:off x="762000" y="1292650"/>
            <a:ext cx="7167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idea</a:t>
            </a:r>
            <a:endParaRPr b="1" sz="1800">
              <a:solidFill>
                <a:srgbClr val="0000FF"/>
              </a:solidFill>
            </a:endParaRPr>
          </a:p>
        </p:txBody>
      </p:sp>
      <p:sp>
        <p:nvSpPr>
          <p:cNvPr id="221" name="Google Shape;221;p27"/>
          <p:cNvSpPr txBox="1"/>
          <p:nvPr/>
        </p:nvSpPr>
        <p:spPr>
          <a:xfrm>
            <a:off x="762000" y="759250"/>
            <a:ext cx="7167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bill</a:t>
            </a:r>
            <a:endParaRPr b="1" sz="1800">
              <a:solidFill>
                <a:srgbClr val="0000FF"/>
              </a:solidFill>
            </a:endParaRPr>
          </a:p>
        </p:txBody>
      </p:sp>
      <p:sp>
        <p:nvSpPr>
          <p:cNvPr id="222" name="Google Shape;222;p27"/>
          <p:cNvSpPr txBox="1"/>
          <p:nvPr/>
        </p:nvSpPr>
        <p:spPr>
          <a:xfrm>
            <a:off x="4953000" y="759250"/>
            <a:ext cx="11646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Hearings</a:t>
            </a:r>
            <a:endParaRPr b="1" sz="1800">
              <a:solidFill>
                <a:srgbClr val="0000FF"/>
              </a:solidFill>
            </a:endParaRPr>
          </a:p>
        </p:txBody>
      </p:sp>
      <p:sp>
        <p:nvSpPr>
          <p:cNvPr id="223" name="Google Shape;223;p27"/>
          <p:cNvSpPr txBox="1"/>
          <p:nvPr/>
        </p:nvSpPr>
        <p:spPr>
          <a:xfrm>
            <a:off x="1828800" y="759250"/>
            <a:ext cx="13476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Congress</a:t>
            </a:r>
            <a:endParaRPr b="1" sz="1800">
              <a:solidFill>
                <a:srgbClr val="0000FF"/>
              </a:solidFill>
            </a:endParaRPr>
          </a:p>
        </p:txBody>
      </p:sp>
      <p:sp>
        <p:nvSpPr>
          <p:cNvPr id="224" name="Google Shape;224;p27"/>
          <p:cNvSpPr txBox="1"/>
          <p:nvPr/>
        </p:nvSpPr>
        <p:spPr>
          <a:xfrm>
            <a:off x="3352800" y="759250"/>
            <a:ext cx="14559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deliberate</a:t>
            </a:r>
            <a:endParaRPr b="1" sz="1800">
              <a:solidFill>
                <a:srgbClr val="0000FF"/>
              </a:solidFill>
            </a:endParaRPr>
          </a:p>
        </p:txBody>
      </p:sp>
      <p:sp>
        <p:nvSpPr>
          <p:cNvPr id="225" name="Google Shape;225;p27"/>
          <p:cNvSpPr txBox="1"/>
          <p:nvPr/>
        </p:nvSpPr>
        <p:spPr>
          <a:xfrm>
            <a:off x="5181600" y="1292650"/>
            <a:ext cx="7167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Vote</a:t>
            </a:r>
            <a:endParaRPr b="1" sz="1800">
              <a:solidFill>
                <a:srgbClr val="0000FF"/>
              </a:solidFill>
            </a:endParaRPr>
          </a:p>
        </p:txBody>
      </p:sp>
      <p:sp>
        <p:nvSpPr>
          <p:cNvPr id="226" name="Google Shape;226;p27"/>
          <p:cNvSpPr txBox="1"/>
          <p:nvPr/>
        </p:nvSpPr>
        <p:spPr>
          <a:xfrm>
            <a:off x="2895600" y="1292650"/>
            <a:ext cx="7167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pass</a:t>
            </a:r>
            <a:endParaRPr b="1" sz="1800">
              <a:solidFill>
                <a:srgbClr val="0000FF"/>
              </a:solidFill>
            </a:endParaRPr>
          </a:p>
        </p:txBody>
      </p:sp>
      <p:sp>
        <p:nvSpPr>
          <p:cNvPr id="227" name="Google Shape;227;p27"/>
          <p:cNvSpPr txBox="1"/>
          <p:nvPr/>
        </p:nvSpPr>
        <p:spPr>
          <a:xfrm>
            <a:off x="3886200" y="1292650"/>
            <a:ext cx="10830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signed </a:t>
            </a:r>
            <a:endParaRPr b="1" sz="1800">
              <a:solidFill>
                <a:srgbClr val="0000FF"/>
              </a:solidFill>
            </a:endParaRPr>
          </a:p>
        </p:txBody>
      </p:sp>
      <p:sp>
        <p:nvSpPr>
          <p:cNvPr id="228" name="Google Shape;228;p27"/>
          <p:cNvSpPr txBox="1"/>
          <p:nvPr/>
        </p:nvSpPr>
        <p:spPr>
          <a:xfrm>
            <a:off x="1828800" y="1292650"/>
            <a:ext cx="716700" cy="3627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law</a:t>
            </a:r>
            <a:endParaRPr b="1" sz="1800">
              <a:solidFill>
                <a:srgbClr val="0000FF"/>
              </a:solidFill>
            </a:endParaRPr>
          </a:p>
        </p:txBody>
      </p:sp>
      <p:pic>
        <p:nvPicPr>
          <p:cNvPr id="229" name="Google Shape;229;p27"/>
          <p:cNvPicPr preferRelativeResize="0"/>
          <p:nvPr/>
        </p:nvPicPr>
        <p:blipFill>
          <a:blip r:embed="rId4">
            <a:alphaModFix/>
          </a:blip>
          <a:stretch>
            <a:fillRect/>
          </a:stretch>
        </p:blipFill>
        <p:spPr>
          <a:xfrm>
            <a:off x="7592776" y="3228306"/>
            <a:ext cx="1347601" cy="13172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8"/>
          <p:cNvSpPr txBox="1"/>
          <p:nvPr/>
        </p:nvSpPr>
        <p:spPr>
          <a:xfrm>
            <a:off x="166000" y="-21775"/>
            <a:ext cx="7509000" cy="11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1C4587"/>
                </a:solidFill>
                <a:latin typeface="Tahoma"/>
                <a:ea typeface="Tahoma"/>
                <a:cs typeface="Tahoma"/>
                <a:sym typeface="Tahoma"/>
              </a:rPr>
              <a:t>Hearings and Deliberation</a:t>
            </a:r>
            <a:r>
              <a:rPr lang="en" sz="3000">
                <a:solidFill>
                  <a:srgbClr val="1C4587"/>
                </a:solidFill>
                <a:latin typeface="Tahoma"/>
                <a:ea typeface="Tahoma"/>
                <a:cs typeface="Tahoma"/>
                <a:sym typeface="Tahoma"/>
              </a:rPr>
              <a:t> </a:t>
            </a:r>
            <a:endParaRPr sz="3000">
              <a:solidFill>
                <a:srgbClr val="1C4587"/>
              </a:solidFill>
              <a:latin typeface="Tahoma"/>
              <a:ea typeface="Tahoma"/>
              <a:cs typeface="Tahoma"/>
              <a:sym typeface="Tahoma"/>
            </a:endParaRPr>
          </a:p>
        </p:txBody>
      </p:sp>
      <p:pic>
        <p:nvPicPr>
          <p:cNvPr id="235" name="Google Shape;235;p28"/>
          <p:cNvPicPr preferRelativeResize="0"/>
          <p:nvPr/>
        </p:nvPicPr>
        <p:blipFill>
          <a:blip r:embed="rId3">
            <a:alphaModFix/>
          </a:blip>
          <a:stretch>
            <a:fillRect/>
          </a:stretch>
        </p:blipFill>
        <p:spPr>
          <a:xfrm>
            <a:off x="8078925" y="4738475"/>
            <a:ext cx="950724" cy="318476"/>
          </a:xfrm>
          <a:prstGeom prst="rect">
            <a:avLst/>
          </a:prstGeom>
          <a:noFill/>
          <a:ln>
            <a:noFill/>
          </a:ln>
        </p:spPr>
      </p:pic>
      <p:sp>
        <p:nvSpPr>
          <p:cNvPr id="236" name="Google Shape;236;p28"/>
          <p:cNvSpPr txBox="1"/>
          <p:nvPr/>
        </p:nvSpPr>
        <p:spPr>
          <a:xfrm>
            <a:off x="131200" y="629675"/>
            <a:ext cx="5926800" cy="9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C4587"/>
                </a:solidFill>
              </a:rPr>
              <a:t>1. </a:t>
            </a:r>
            <a:r>
              <a:rPr lang="en">
                <a:solidFill>
                  <a:srgbClr val="1C4587"/>
                </a:solidFill>
              </a:rPr>
              <a:t>People have different perspectives and views on the issues based on who they are and what they do. </a:t>
            </a:r>
            <a:r>
              <a:rPr lang="en">
                <a:solidFill>
                  <a:srgbClr val="1C4587"/>
                </a:solidFill>
              </a:rPr>
              <a:t>Would a teacher, a parent, and a governor </a:t>
            </a:r>
            <a:r>
              <a:rPr lang="en">
                <a:solidFill>
                  <a:srgbClr val="1C4587"/>
                </a:solidFill>
              </a:rPr>
              <a:t>have different thoughts on an education bill? Why or why not?</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t/>
            </a:r>
            <a:endParaRPr/>
          </a:p>
        </p:txBody>
      </p:sp>
      <p:pic>
        <p:nvPicPr>
          <p:cNvPr id="237" name="Google Shape;237;p28"/>
          <p:cNvPicPr preferRelativeResize="0"/>
          <p:nvPr/>
        </p:nvPicPr>
        <p:blipFill>
          <a:blip r:embed="rId4">
            <a:alphaModFix/>
          </a:blip>
          <a:stretch>
            <a:fillRect/>
          </a:stretch>
        </p:blipFill>
        <p:spPr>
          <a:xfrm>
            <a:off x="6617000" y="1598238"/>
            <a:ext cx="2074900" cy="1822176"/>
          </a:xfrm>
          <a:prstGeom prst="rect">
            <a:avLst/>
          </a:prstGeom>
          <a:noFill/>
          <a:ln>
            <a:noFill/>
          </a:ln>
        </p:spPr>
      </p:pic>
      <p:sp>
        <p:nvSpPr>
          <p:cNvPr id="238" name="Google Shape;238;p28"/>
          <p:cNvSpPr txBox="1"/>
          <p:nvPr/>
        </p:nvSpPr>
        <p:spPr>
          <a:xfrm>
            <a:off x="159350" y="1508863"/>
            <a:ext cx="5594100" cy="14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C4587"/>
                </a:solidFill>
              </a:rPr>
              <a:t>2. Imagine you are introducing a bill on </a:t>
            </a:r>
            <a:r>
              <a:rPr b="1" lang="en">
                <a:solidFill>
                  <a:srgbClr val="1C4587"/>
                </a:solidFill>
              </a:rPr>
              <a:t>Air and Water Quality.</a:t>
            </a:r>
            <a:endParaRPr b="1">
              <a:solidFill>
                <a:srgbClr val="1C4587"/>
              </a:solidFill>
            </a:endParaRPr>
          </a:p>
          <a:p>
            <a:pPr indent="0" lvl="0" marL="0" rtl="0" algn="l">
              <a:spcBef>
                <a:spcPts val="0"/>
              </a:spcBef>
              <a:spcAft>
                <a:spcPts val="0"/>
              </a:spcAft>
              <a:buClr>
                <a:schemeClr val="dk1"/>
              </a:buClr>
              <a:buSzPts val="1100"/>
              <a:buFont typeface="Arial"/>
              <a:buNone/>
            </a:pPr>
            <a:r>
              <a:rPr lang="en">
                <a:solidFill>
                  <a:srgbClr val="1C4587"/>
                </a:solidFill>
              </a:rPr>
              <a:t>Who would you want to give testimony? </a:t>
            </a:r>
            <a:r>
              <a:rPr lang="en">
                <a:solidFill>
                  <a:srgbClr val="1C4587"/>
                </a:solidFill>
              </a:rPr>
              <a:t>Who can teach your colleagues the most about this issue?</a:t>
            </a:r>
            <a:endParaRPr>
              <a:solidFill>
                <a:srgbClr val="1C4587"/>
              </a:solidFill>
            </a:endParaRPr>
          </a:p>
          <a:p>
            <a:pPr indent="0" lvl="0" marL="0" rtl="0" algn="l">
              <a:spcBef>
                <a:spcPts val="0"/>
              </a:spcBef>
              <a:spcAft>
                <a:spcPts val="0"/>
              </a:spcAft>
              <a:buClr>
                <a:schemeClr val="dk1"/>
              </a:buClr>
              <a:buSzPts val="1100"/>
              <a:buFont typeface="Arial"/>
              <a:buNone/>
            </a:pPr>
            <a:r>
              <a:t/>
            </a:r>
            <a:endParaRPr>
              <a:solidFill>
                <a:srgbClr val="1C4587"/>
              </a:solidFill>
            </a:endParaRPr>
          </a:p>
          <a:p>
            <a:pPr indent="0" lvl="0" marL="0" rtl="0" algn="l">
              <a:spcBef>
                <a:spcPts val="0"/>
              </a:spcBef>
              <a:spcAft>
                <a:spcPts val="0"/>
              </a:spcAft>
              <a:buClr>
                <a:schemeClr val="dk1"/>
              </a:buClr>
              <a:buSzPts val="1100"/>
              <a:buFont typeface="Arial"/>
              <a:buNone/>
            </a:pPr>
            <a:r>
              <a:rPr b="1" i="1" lang="en">
                <a:solidFill>
                  <a:srgbClr val="1C4587"/>
                </a:solidFill>
              </a:rPr>
              <a:t>Rank the people who could speak on your bill from 1 (the least helpful) to 5 (the most helpful).</a:t>
            </a:r>
            <a:endParaRPr b="1" i="1">
              <a:solidFill>
                <a:srgbClr val="1C4587"/>
              </a:solidFill>
            </a:endParaRPr>
          </a:p>
          <a:p>
            <a:pPr indent="0" lvl="0" marL="0" rtl="0" algn="l">
              <a:spcBef>
                <a:spcPts val="0"/>
              </a:spcBef>
              <a:spcAft>
                <a:spcPts val="0"/>
              </a:spcAft>
              <a:buNone/>
            </a:pPr>
            <a:r>
              <a:t/>
            </a:r>
            <a:endParaRPr/>
          </a:p>
        </p:txBody>
      </p:sp>
      <p:sp>
        <p:nvSpPr>
          <p:cNvPr id="239" name="Google Shape;239;p28"/>
          <p:cNvSpPr txBox="1"/>
          <p:nvPr/>
        </p:nvSpPr>
        <p:spPr>
          <a:xfrm>
            <a:off x="5968050" y="1049500"/>
            <a:ext cx="3101100" cy="942600"/>
          </a:xfrm>
          <a:prstGeom prst="rect">
            <a:avLst/>
          </a:prstGeom>
          <a:solidFill>
            <a:srgbClr val="C9DAF8"/>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FF"/>
                </a:solidFill>
              </a:rPr>
              <a:t>AIR AND WATER QUALITY</a:t>
            </a:r>
            <a:r>
              <a:rPr lang="en">
                <a:solidFill>
                  <a:srgbClr val="0000FF"/>
                </a:solidFill>
              </a:rPr>
              <a:t>: </a:t>
            </a:r>
            <a:endParaRPr>
              <a:solidFill>
                <a:srgbClr val="0000FF"/>
              </a:solidFill>
            </a:endParaRPr>
          </a:p>
          <a:p>
            <a:pPr indent="0" lvl="0" marL="0" rtl="0" algn="ctr">
              <a:spcBef>
                <a:spcPts val="0"/>
              </a:spcBef>
              <a:spcAft>
                <a:spcPts val="0"/>
              </a:spcAft>
              <a:buNone/>
            </a:pPr>
            <a:r>
              <a:t/>
            </a:r>
            <a:endParaRPr>
              <a:solidFill>
                <a:srgbClr val="0000FF"/>
              </a:solidFill>
            </a:endParaRPr>
          </a:p>
          <a:p>
            <a:pPr indent="0" lvl="0" marL="0" rtl="0" algn="ctr">
              <a:spcBef>
                <a:spcPts val="0"/>
              </a:spcBef>
              <a:spcAft>
                <a:spcPts val="0"/>
              </a:spcAft>
              <a:buNone/>
            </a:pPr>
            <a:r>
              <a:rPr b="1" lang="en" sz="1000">
                <a:solidFill>
                  <a:srgbClr val="0000FF"/>
                </a:solidFill>
              </a:rPr>
              <a:t>Our health and safety depend on access to safe air to breathe and clean water to drink</a:t>
            </a:r>
            <a:r>
              <a:rPr lang="en" sz="1000">
                <a:solidFill>
                  <a:srgbClr val="0000FF"/>
                </a:solidFill>
              </a:rPr>
              <a:t>. </a:t>
            </a:r>
            <a:endParaRPr sz="1000">
              <a:solidFill>
                <a:srgbClr val="0000FF"/>
              </a:solidFill>
            </a:endParaRPr>
          </a:p>
          <a:p>
            <a:pPr indent="0" lvl="0" marL="0" rtl="0" algn="ctr">
              <a:spcBef>
                <a:spcPts val="0"/>
              </a:spcBef>
              <a:spcAft>
                <a:spcPts val="0"/>
              </a:spcAft>
              <a:buNone/>
            </a:pPr>
            <a:r>
              <a:t/>
            </a:r>
            <a:endParaRPr sz="1000">
              <a:solidFill>
                <a:srgbClr val="0000FF"/>
              </a:solidFill>
            </a:endParaRPr>
          </a:p>
        </p:txBody>
      </p:sp>
      <p:graphicFrame>
        <p:nvGraphicFramePr>
          <p:cNvPr id="240" name="Google Shape;240;p28"/>
          <p:cNvGraphicFramePr/>
          <p:nvPr/>
        </p:nvGraphicFramePr>
        <p:xfrm>
          <a:off x="266700" y="3600450"/>
          <a:ext cx="3000000" cy="3000000"/>
        </p:xfrm>
        <a:graphic>
          <a:graphicData uri="http://schemas.openxmlformats.org/drawingml/2006/table">
            <a:tbl>
              <a:tblPr>
                <a:noFill/>
                <a:tableStyleId>{11F4EFD2-3BDA-4788-B0DF-19D454D8ED0A}</a:tableStyleId>
              </a:tblPr>
              <a:tblGrid>
                <a:gridCol w="1447800"/>
                <a:gridCol w="1441775"/>
                <a:gridCol w="1453825"/>
                <a:gridCol w="1447800"/>
                <a:gridCol w="1447800"/>
              </a:tblGrid>
              <a:tr h="381000">
                <a:tc>
                  <a:txBody>
                    <a:bodyPr/>
                    <a:lstStyle/>
                    <a:p>
                      <a:pPr indent="0" lvl="0" marL="0" rtl="0" algn="l">
                        <a:spcBef>
                          <a:spcPts val="0"/>
                        </a:spcBef>
                        <a:spcAft>
                          <a:spcPts val="0"/>
                        </a:spcAft>
                        <a:buClr>
                          <a:schemeClr val="dk1"/>
                        </a:buClr>
                        <a:buSzPts val="1100"/>
                        <a:buFont typeface="Arial"/>
                        <a:buNone/>
                      </a:pPr>
                      <a:r>
                        <a:rPr b="1" lang="en" sz="1200">
                          <a:solidFill>
                            <a:srgbClr val="0000FF"/>
                          </a:solidFill>
                        </a:rPr>
                        <a:t>Allergy Sufferer</a:t>
                      </a:r>
                      <a:endParaRPr b="1" sz="1300">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rgbClr val="0000FF"/>
                          </a:solidFill>
                        </a:rPr>
                        <a:t>Department of Energy official</a:t>
                      </a:r>
                      <a:endParaRPr b="1" sz="1200">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rgbClr val="0000FF"/>
                          </a:solidFill>
                        </a:rPr>
                        <a:t>Famous Actor</a:t>
                      </a:r>
                      <a:endParaRPr b="1" sz="1200">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rgbClr val="0000FF"/>
                          </a:solidFill>
                        </a:rPr>
                        <a:t>Green Energy Activist</a:t>
                      </a:r>
                      <a:endParaRPr b="1" sz="1200">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rgbClr val="0000FF"/>
                          </a:solidFill>
                        </a:rPr>
                        <a:t>English Professor</a:t>
                      </a:r>
                      <a:endParaRPr b="1" sz="1200">
                        <a:solidFill>
                          <a:srgbClr val="0000FF"/>
                        </a:solidFill>
                      </a:endParaRPr>
                    </a:p>
                  </a:txBody>
                  <a:tcPr marT="91425" marB="91425" marR="91425" marL="91425">
                    <a:lnL cap="flat" cmpd="sng" w="9525">
                      <a:solidFill>
                        <a:srgbClr val="0000FF"/>
                      </a:solidFill>
                      <a:prstDash val="solid"/>
                      <a:round/>
                      <a:headEnd len="sm" w="sm" type="none"/>
                      <a:tailEnd len="sm" w="sm" type="none"/>
                    </a:lnL>
                    <a:lnR cap="flat" cmpd="sng" w="9525">
                      <a:solidFill>
                        <a:srgbClr val="0000FF"/>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000FF"/>
                      </a:solidFill>
                      <a:prstDash val="solid"/>
                      <a:round/>
                      <a:headEnd len="sm" w="sm" type="none"/>
                      <a:tailEnd len="sm" w="sm" type="none"/>
                    </a:lnB>
                    <a:solidFill>
                      <a:srgbClr val="FFFFFF"/>
                    </a:solidFill>
                  </a:tcPr>
                </a:tc>
              </a:tr>
              <a:tr h="42575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B539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B539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B539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B5394"/>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B5394"/>
                      </a:solidFill>
                      <a:prstDash val="solid"/>
                      <a:round/>
                      <a:headEnd len="sm" w="sm" type="none"/>
                      <a:tailEnd len="sm" w="sm" type="none"/>
                    </a:lnL>
                    <a:lnR cap="flat" cmpd="sng" w="9525">
                      <a:solidFill>
                        <a:srgbClr val="0B5394"/>
                      </a:solidFill>
                      <a:prstDash val="solid"/>
                      <a:round/>
                      <a:headEnd len="sm" w="sm" type="none"/>
                      <a:tailEnd len="sm" w="sm" type="none"/>
                    </a:lnR>
                    <a:lnT cap="flat" cmpd="sng" w="9525">
                      <a:solidFill>
                        <a:srgbClr val="0000FF"/>
                      </a:solidFill>
                      <a:prstDash val="solid"/>
                      <a:round/>
                      <a:headEnd len="sm" w="sm" type="none"/>
                      <a:tailEnd len="sm" w="sm" type="none"/>
                    </a:lnT>
                    <a:lnB cap="flat" cmpd="sng" w="9525">
                      <a:solidFill>
                        <a:srgbClr val="0B5394"/>
                      </a:solidFill>
                      <a:prstDash val="solid"/>
                      <a:round/>
                      <a:headEnd len="sm" w="sm" type="none"/>
                      <a:tailEnd len="sm" w="sm" type="none"/>
                    </a:lnB>
                    <a:solidFill>
                      <a:srgbClr val="FFFFFF"/>
                    </a:solidFill>
                  </a:tcPr>
                </a:tc>
              </a:tr>
            </a:tbl>
          </a:graphicData>
        </a:graphic>
      </p:graphicFrame>
      <p:sp>
        <p:nvSpPr>
          <p:cNvPr id="241" name="Google Shape;241;p28"/>
          <p:cNvSpPr txBox="1"/>
          <p:nvPr/>
        </p:nvSpPr>
        <p:spPr>
          <a:xfrm>
            <a:off x="2025250" y="3000825"/>
            <a:ext cx="520500" cy="436500"/>
          </a:xfrm>
          <a:prstGeom prst="rect">
            <a:avLst/>
          </a:prstGeom>
          <a:solidFill>
            <a:srgbClr val="CFE2F3"/>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 </a:t>
            </a:r>
            <a:r>
              <a:rPr lang="en" sz="1700">
                <a:solidFill>
                  <a:srgbClr val="0000FF"/>
                </a:solidFill>
              </a:rPr>
              <a:t>5</a:t>
            </a:r>
            <a:endParaRPr sz="1700">
              <a:solidFill>
                <a:srgbClr val="0000FF"/>
              </a:solidFill>
            </a:endParaRPr>
          </a:p>
        </p:txBody>
      </p:sp>
      <p:sp>
        <p:nvSpPr>
          <p:cNvPr id="242" name="Google Shape;242;p28"/>
          <p:cNvSpPr txBox="1"/>
          <p:nvPr/>
        </p:nvSpPr>
        <p:spPr>
          <a:xfrm>
            <a:off x="2819550" y="3000825"/>
            <a:ext cx="520500" cy="436500"/>
          </a:xfrm>
          <a:prstGeom prst="rect">
            <a:avLst/>
          </a:prstGeom>
          <a:solidFill>
            <a:srgbClr val="CFE2F3"/>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 </a:t>
            </a:r>
            <a:r>
              <a:rPr lang="en" sz="1700">
                <a:solidFill>
                  <a:srgbClr val="0000FF"/>
                </a:solidFill>
              </a:rPr>
              <a:t>4</a:t>
            </a:r>
            <a:endParaRPr sz="1700">
              <a:solidFill>
                <a:srgbClr val="0000FF"/>
              </a:solidFill>
            </a:endParaRPr>
          </a:p>
        </p:txBody>
      </p:sp>
      <p:sp>
        <p:nvSpPr>
          <p:cNvPr id="243" name="Google Shape;243;p28"/>
          <p:cNvSpPr txBox="1"/>
          <p:nvPr/>
        </p:nvSpPr>
        <p:spPr>
          <a:xfrm>
            <a:off x="3625450" y="3000825"/>
            <a:ext cx="520500" cy="436500"/>
          </a:xfrm>
          <a:prstGeom prst="rect">
            <a:avLst/>
          </a:prstGeom>
          <a:solidFill>
            <a:srgbClr val="CFE2F3"/>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 </a:t>
            </a:r>
            <a:r>
              <a:rPr lang="en" sz="1700">
                <a:solidFill>
                  <a:srgbClr val="0000FF"/>
                </a:solidFill>
              </a:rPr>
              <a:t>3</a:t>
            </a:r>
            <a:endParaRPr sz="1700">
              <a:solidFill>
                <a:srgbClr val="0000FF"/>
              </a:solidFill>
            </a:endParaRPr>
          </a:p>
        </p:txBody>
      </p:sp>
      <p:sp>
        <p:nvSpPr>
          <p:cNvPr id="244" name="Google Shape;244;p28"/>
          <p:cNvSpPr txBox="1"/>
          <p:nvPr/>
        </p:nvSpPr>
        <p:spPr>
          <a:xfrm>
            <a:off x="4387450" y="3000825"/>
            <a:ext cx="520500" cy="436500"/>
          </a:xfrm>
          <a:prstGeom prst="rect">
            <a:avLst/>
          </a:prstGeom>
          <a:solidFill>
            <a:srgbClr val="CFE2F3"/>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 </a:t>
            </a:r>
            <a:r>
              <a:rPr lang="en" sz="1700">
                <a:solidFill>
                  <a:srgbClr val="0000FF"/>
                </a:solidFill>
              </a:rPr>
              <a:t>2</a:t>
            </a:r>
            <a:endParaRPr sz="1700">
              <a:solidFill>
                <a:srgbClr val="0000FF"/>
              </a:solidFill>
            </a:endParaRPr>
          </a:p>
        </p:txBody>
      </p:sp>
      <p:sp>
        <p:nvSpPr>
          <p:cNvPr id="245" name="Google Shape;245;p28"/>
          <p:cNvSpPr txBox="1"/>
          <p:nvPr/>
        </p:nvSpPr>
        <p:spPr>
          <a:xfrm>
            <a:off x="5175275" y="3000825"/>
            <a:ext cx="520500" cy="436500"/>
          </a:xfrm>
          <a:prstGeom prst="rect">
            <a:avLst/>
          </a:prstGeom>
          <a:solidFill>
            <a:srgbClr val="CFE2F3"/>
          </a:solidFill>
          <a:ln cap="flat" cmpd="sng" w="2857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 </a:t>
            </a:r>
            <a:r>
              <a:rPr lang="en" sz="1700">
                <a:solidFill>
                  <a:srgbClr val="0000FF"/>
                </a:solidFill>
              </a:rPr>
              <a:t>1</a:t>
            </a:r>
            <a:endParaRPr sz="17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29"/>
          <p:cNvPicPr preferRelativeResize="0"/>
          <p:nvPr/>
        </p:nvPicPr>
        <p:blipFill rotWithShape="1">
          <a:blip r:embed="rId3">
            <a:alphaModFix/>
          </a:blip>
          <a:srcRect b="0" l="4970" r="0" t="13897"/>
          <a:stretch/>
        </p:blipFill>
        <p:spPr>
          <a:xfrm>
            <a:off x="38650" y="781375"/>
            <a:ext cx="9105350" cy="4476274"/>
          </a:xfrm>
          <a:prstGeom prst="rect">
            <a:avLst/>
          </a:prstGeom>
          <a:noFill/>
          <a:ln>
            <a:noFill/>
          </a:ln>
        </p:spPr>
      </p:pic>
      <p:sp>
        <p:nvSpPr>
          <p:cNvPr id="251" name="Google Shape;251;p29"/>
          <p:cNvSpPr txBox="1"/>
          <p:nvPr/>
        </p:nvSpPr>
        <p:spPr>
          <a:xfrm>
            <a:off x="38650" y="26275"/>
            <a:ext cx="59202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Discussion </a:t>
            </a:r>
            <a:r>
              <a:rPr lang="en" sz="3600">
                <a:solidFill>
                  <a:srgbClr val="1C4587"/>
                </a:solidFill>
                <a:latin typeface="Tahoma"/>
                <a:ea typeface="Tahoma"/>
                <a:cs typeface="Tahoma"/>
                <a:sym typeface="Tahoma"/>
              </a:rPr>
              <a:t>questions</a:t>
            </a:r>
            <a:endParaRPr sz="3600">
              <a:solidFill>
                <a:srgbClr val="1C4587"/>
              </a:solidFill>
              <a:latin typeface="Tahoma"/>
              <a:ea typeface="Tahoma"/>
              <a:cs typeface="Tahoma"/>
              <a:sym typeface="Tahoma"/>
            </a:endParaRPr>
          </a:p>
        </p:txBody>
      </p:sp>
      <p:pic>
        <p:nvPicPr>
          <p:cNvPr id="252" name="Google Shape;252;p29"/>
          <p:cNvPicPr preferRelativeResize="0"/>
          <p:nvPr/>
        </p:nvPicPr>
        <p:blipFill>
          <a:blip r:embed="rId4">
            <a:alphaModFix/>
          </a:blip>
          <a:stretch>
            <a:fillRect/>
          </a:stretch>
        </p:blipFill>
        <p:spPr>
          <a:xfrm>
            <a:off x="7682821" y="4612950"/>
            <a:ext cx="1300280" cy="435576"/>
          </a:xfrm>
          <a:prstGeom prst="rect">
            <a:avLst/>
          </a:prstGeom>
          <a:noFill/>
          <a:ln>
            <a:noFill/>
          </a:ln>
        </p:spPr>
      </p:pic>
      <p:sp>
        <p:nvSpPr>
          <p:cNvPr id="253" name="Google Shape;253;p29"/>
          <p:cNvSpPr txBox="1"/>
          <p:nvPr/>
        </p:nvSpPr>
        <p:spPr>
          <a:xfrm>
            <a:off x="76550" y="720100"/>
            <a:ext cx="9144000" cy="95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3F3F3"/>
                </a:solidFill>
                <a:latin typeface="Tahoma"/>
                <a:ea typeface="Tahoma"/>
                <a:cs typeface="Tahoma"/>
                <a:sym typeface="Tahoma"/>
              </a:rPr>
              <a:t>1. </a:t>
            </a:r>
            <a:r>
              <a:rPr lang="en" sz="1800">
                <a:solidFill>
                  <a:srgbClr val="F3F3F3"/>
                </a:solidFill>
                <a:latin typeface="Tahoma"/>
                <a:ea typeface="Tahoma"/>
                <a:cs typeface="Tahoma"/>
                <a:sym typeface="Tahoma"/>
              </a:rPr>
              <a:t>Congress has two parts. What are they? What is the difference between them?</a:t>
            </a:r>
            <a:endParaRPr sz="2400">
              <a:solidFill>
                <a:srgbClr val="F3F3F3"/>
              </a:solidFill>
            </a:endParaRPr>
          </a:p>
        </p:txBody>
      </p:sp>
      <p:sp>
        <p:nvSpPr>
          <p:cNvPr id="254" name="Google Shape;254;p29"/>
          <p:cNvSpPr txBox="1"/>
          <p:nvPr/>
        </p:nvSpPr>
        <p:spPr>
          <a:xfrm>
            <a:off x="1006100" y="3485875"/>
            <a:ext cx="8559900" cy="111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Tahoma"/>
                <a:ea typeface="Tahoma"/>
                <a:cs typeface="Tahoma"/>
                <a:sym typeface="Tahoma"/>
              </a:rPr>
              <a:t>3. </a:t>
            </a:r>
            <a:r>
              <a:rPr lang="en" sz="1800">
                <a:solidFill>
                  <a:srgbClr val="FFFFFF"/>
                </a:solidFill>
                <a:latin typeface="Tahoma"/>
                <a:ea typeface="Tahoma"/>
                <a:cs typeface="Tahoma"/>
                <a:sym typeface="Tahoma"/>
              </a:rPr>
              <a:t>Why do you think the process involves adding and removing </a:t>
            </a:r>
            <a:endParaRPr sz="1800">
              <a:solidFill>
                <a:srgbClr val="FFFFFF"/>
              </a:solidFill>
              <a:latin typeface="Tahoma"/>
              <a:ea typeface="Tahoma"/>
              <a:cs typeface="Tahoma"/>
              <a:sym typeface="Tahoma"/>
            </a:endParaRPr>
          </a:p>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Tahoma"/>
                <a:ea typeface="Tahoma"/>
                <a:cs typeface="Tahoma"/>
                <a:sym typeface="Tahoma"/>
              </a:rPr>
              <a:t>    so many clauses?</a:t>
            </a:r>
            <a:endParaRPr sz="1800">
              <a:solidFill>
                <a:srgbClr val="FFFFFF"/>
              </a:solidFill>
            </a:endParaRPr>
          </a:p>
        </p:txBody>
      </p:sp>
      <p:sp>
        <p:nvSpPr>
          <p:cNvPr id="255" name="Google Shape;255;p29"/>
          <p:cNvSpPr txBox="1"/>
          <p:nvPr/>
        </p:nvSpPr>
        <p:spPr>
          <a:xfrm>
            <a:off x="1289750" y="4293975"/>
            <a:ext cx="8051100" cy="88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Tahoma"/>
                <a:ea typeface="Tahoma"/>
                <a:cs typeface="Tahoma"/>
                <a:sym typeface="Tahoma"/>
              </a:rPr>
              <a:t>4. How is the lawmaking process affected by </a:t>
            </a:r>
            <a:endParaRPr sz="1800">
              <a:solidFill>
                <a:srgbClr val="FFFFFF"/>
              </a:solidFill>
              <a:latin typeface="Tahoma"/>
              <a:ea typeface="Tahoma"/>
              <a:cs typeface="Tahoma"/>
              <a:sym typeface="Tahoma"/>
            </a:endParaRPr>
          </a:p>
          <a:p>
            <a:pPr indent="0" lvl="0" marL="0" rtl="0" algn="l">
              <a:lnSpc>
                <a:spcPct val="115000"/>
              </a:lnSpc>
              <a:spcBef>
                <a:spcPts val="0"/>
              </a:spcBef>
              <a:spcAft>
                <a:spcPts val="0"/>
              </a:spcAft>
              <a:buClr>
                <a:schemeClr val="dk1"/>
              </a:buClr>
              <a:buSzPts val="1100"/>
              <a:buFont typeface="Arial"/>
              <a:buNone/>
            </a:pPr>
            <a:r>
              <a:rPr lang="en" sz="1800">
                <a:solidFill>
                  <a:srgbClr val="FFFFFF"/>
                </a:solidFill>
                <a:latin typeface="Tahoma"/>
                <a:ea typeface="Tahoma"/>
                <a:cs typeface="Tahoma"/>
                <a:sym typeface="Tahoma"/>
              </a:rPr>
              <a:t>     different people’s values?</a:t>
            </a:r>
            <a:endParaRPr sz="1800">
              <a:solidFill>
                <a:srgbClr val="FFFFFF"/>
              </a:solidFill>
              <a:latin typeface="Tahoma"/>
              <a:ea typeface="Tahoma"/>
              <a:cs typeface="Tahoma"/>
              <a:sym typeface="Tahoma"/>
            </a:endParaRPr>
          </a:p>
        </p:txBody>
      </p:sp>
      <p:sp>
        <p:nvSpPr>
          <p:cNvPr id="256" name="Google Shape;256;p29"/>
          <p:cNvSpPr txBox="1"/>
          <p:nvPr/>
        </p:nvSpPr>
        <p:spPr>
          <a:xfrm>
            <a:off x="162725" y="1207725"/>
            <a:ext cx="8134500" cy="639900"/>
          </a:xfrm>
          <a:prstGeom prst="rect">
            <a:avLst/>
          </a:prstGeom>
          <a:noFill/>
          <a:ln>
            <a:noFill/>
          </a:ln>
        </p:spPr>
        <p:txBody>
          <a:bodyPr anchorCtr="0" anchor="t" bIns="91425" lIns="91425" spcFirstLastPara="1" rIns="91425" wrap="square" tIns="91425">
            <a:noAutofit/>
          </a:bodyPr>
          <a:lstStyle/>
          <a:p>
            <a:pPr indent="0" lvl="0" marL="0" rtl="0" algn="l">
              <a:lnSpc>
                <a:spcPct val="94000"/>
              </a:lnSpc>
              <a:spcBef>
                <a:spcPts val="0"/>
              </a:spcBef>
              <a:spcAft>
                <a:spcPts val="0"/>
              </a:spcAft>
              <a:buNone/>
            </a:pPr>
            <a:r>
              <a:rPr lang="en" sz="1800">
                <a:solidFill>
                  <a:srgbClr val="FFFFFF"/>
                </a:solidFill>
                <a:latin typeface="Tahoma"/>
                <a:ea typeface="Tahoma"/>
                <a:cs typeface="Tahoma"/>
                <a:sym typeface="Tahoma"/>
              </a:rPr>
              <a:t>    </a:t>
            </a:r>
            <a:r>
              <a:rPr lang="en" sz="1800">
                <a:solidFill>
                  <a:srgbClr val="FFFFFF"/>
                </a:solidFill>
                <a:latin typeface="Tahoma"/>
                <a:ea typeface="Tahoma"/>
                <a:cs typeface="Tahoma"/>
                <a:sym typeface="Tahoma"/>
              </a:rPr>
              <a:t>2. </a:t>
            </a:r>
            <a:r>
              <a:rPr lang="en" sz="1800">
                <a:solidFill>
                  <a:srgbClr val="FFFFFF"/>
                </a:solidFill>
                <a:latin typeface="Tahoma"/>
                <a:ea typeface="Tahoma"/>
                <a:cs typeface="Tahoma"/>
                <a:sym typeface="Tahoma"/>
              </a:rPr>
              <a:t>How did your constituents feel about     your bill? </a:t>
            </a:r>
            <a:endParaRPr sz="1800">
              <a:solidFill>
                <a:srgbClr val="FFFFFF"/>
              </a:solidFill>
              <a:latin typeface="Tahoma"/>
              <a:ea typeface="Tahoma"/>
              <a:cs typeface="Tahoma"/>
              <a:sym typeface="Tahoma"/>
            </a:endParaRPr>
          </a:p>
          <a:p>
            <a:pPr indent="0" lvl="0" marL="0" rtl="0" algn="l">
              <a:lnSpc>
                <a:spcPct val="94000"/>
              </a:lnSpc>
              <a:spcBef>
                <a:spcPts val="0"/>
              </a:spcBef>
              <a:spcAft>
                <a:spcPts val="0"/>
              </a:spcAft>
              <a:buNone/>
            </a:pPr>
            <a:r>
              <a:rPr lang="en" sz="1800">
                <a:solidFill>
                  <a:srgbClr val="FFFFFF"/>
                </a:solidFill>
                <a:latin typeface="Tahoma"/>
                <a:ea typeface="Tahoma"/>
                <a:cs typeface="Tahoma"/>
                <a:sym typeface="Tahoma"/>
              </a:rPr>
              <a:t>        Were you surprised?</a:t>
            </a:r>
            <a:r>
              <a:rPr lang="en" sz="1800">
                <a:solidFill>
                  <a:srgbClr val="FFFFFF"/>
                </a:solidFill>
              </a:rPr>
              <a:t> </a:t>
            </a:r>
            <a:endParaRPr sz="1800">
              <a:solidFill>
                <a:srgbClr val="FFFFFF"/>
              </a:solidFill>
            </a:endParaRPr>
          </a:p>
          <a:p>
            <a:pPr indent="0" lvl="0" marL="0" rtl="0" algn="l">
              <a:lnSpc>
                <a:spcPct val="94000"/>
              </a:lnSpc>
              <a:spcBef>
                <a:spcPts val="0"/>
              </a:spcBef>
              <a:spcAft>
                <a:spcPts val="0"/>
              </a:spcAft>
              <a:buNone/>
            </a:pPr>
            <a:r>
              <a:t/>
            </a:r>
            <a:endParaRPr b="1" sz="1800">
              <a:solidFill>
                <a:srgbClr val="1C4587"/>
              </a:solidFill>
              <a:latin typeface="Tahoma"/>
              <a:ea typeface="Tahoma"/>
              <a:cs typeface="Tahoma"/>
              <a:sym typeface="Tahoma"/>
            </a:endParaRPr>
          </a:p>
          <a:p>
            <a:pPr indent="0" lvl="0" marL="0" rtl="0" algn="l">
              <a:lnSpc>
                <a:spcPct val="115000"/>
              </a:lnSpc>
              <a:spcBef>
                <a:spcPts val="1200"/>
              </a:spcBef>
              <a:spcAft>
                <a:spcPts val="0"/>
              </a:spcAft>
              <a:buNone/>
            </a:pPr>
            <a:r>
              <a:t/>
            </a:r>
            <a:endParaRPr sz="1800">
              <a:solidFill>
                <a:srgbClr val="1C4587"/>
              </a:solidFill>
              <a:latin typeface="Tahoma"/>
              <a:ea typeface="Tahoma"/>
              <a:cs typeface="Tahoma"/>
              <a:sym typeface="Tahoma"/>
            </a:endParaRPr>
          </a:p>
          <a:p>
            <a:pPr indent="0" lvl="0" marL="0" rtl="0" algn="l">
              <a:lnSpc>
                <a:spcPct val="94000"/>
              </a:lnSpc>
              <a:spcBef>
                <a:spcPts val="1200"/>
              </a:spcBef>
              <a:spcAft>
                <a:spcPts val="0"/>
              </a:spcAft>
              <a:buNone/>
            </a:pPr>
            <a:r>
              <a:t/>
            </a:r>
            <a:endParaRPr sz="1800">
              <a:solidFill>
                <a:srgbClr val="1C4587"/>
              </a:solidFill>
              <a:latin typeface="Tahoma"/>
              <a:ea typeface="Tahoma"/>
              <a:cs typeface="Tahoma"/>
              <a:sym typeface="Tahoma"/>
            </a:endParaRPr>
          </a:p>
          <a:p>
            <a:pPr indent="0" lvl="0" marL="0" rtl="0" algn="l">
              <a:spcBef>
                <a:spcPts val="0"/>
              </a:spcBef>
              <a:spcAft>
                <a:spcPts val="0"/>
              </a:spcAft>
              <a:buNone/>
            </a:pPr>
            <a:r>
              <a:t/>
            </a:r>
            <a:endParaRPr>
              <a:solidFill>
                <a:srgbClr val="1C4587"/>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nvSpPr>
        <p:spPr>
          <a:xfrm>
            <a:off x="38650" y="26275"/>
            <a:ext cx="59202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Know your district!</a:t>
            </a:r>
            <a:endParaRPr sz="3600">
              <a:solidFill>
                <a:srgbClr val="1C4587"/>
              </a:solidFill>
              <a:latin typeface="Tahoma"/>
              <a:ea typeface="Tahoma"/>
              <a:cs typeface="Tahoma"/>
              <a:sym typeface="Tahoma"/>
            </a:endParaRPr>
          </a:p>
        </p:txBody>
      </p:sp>
      <p:pic>
        <p:nvPicPr>
          <p:cNvPr id="262" name="Google Shape;262;p30"/>
          <p:cNvPicPr preferRelativeResize="0"/>
          <p:nvPr/>
        </p:nvPicPr>
        <p:blipFill>
          <a:blip r:embed="rId3">
            <a:alphaModFix/>
          </a:blip>
          <a:stretch>
            <a:fillRect/>
          </a:stretch>
        </p:blipFill>
        <p:spPr>
          <a:xfrm>
            <a:off x="7491422" y="4578975"/>
            <a:ext cx="1427926" cy="478325"/>
          </a:xfrm>
          <a:prstGeom prst="rect">
            <a:avLst/>
          </a:prstGeom>
          <a:noFill/>
          <a:ln>
            <a:noFill/>
          </a:ln>
        </p:spPr>
      </p:pic>
      <p:sp>
        <p:nvSpPr>
          <p:cNvPr id="263" name="Google Shape;263;p30"/>
          <p:cNvSpPr txBox="1"/>
          <p:nvPr/>
        </p:nvSpPr>
        <p:spPr>
          <a:xfrm>
            <a:off x="4419100" y="801475"/>
            <a:ext cx="4163100" cy="3654300"/>
          </a:xfrm>
          <a:prstGeom prst="rect">
            <a:avLst/>
          </a:prstGeom>
          <a:solidFill>
            <a:srgbClr val="EFEFEF"/>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1C4587"/>
                </a:solidFill>
              </a:rPr>
              <a:t>What does your home district look like? Create a fact sheet.</a:t>
            </a:r>
            <a:endParaRPr sz="1800">
              <a:solidFill>
                <a:srgbClr val="1C4587"/>
              </a:solidFill>
            </a:endParaRPr>
          </a:p>
          <a:p>
            <a:pPr indent="0" lvl="0" marL="0" rtl="0" algn="l">
              <a:lnSpc>
                <a:spcPct val="115000"/>
              </a:lnSpc>
              <a:spcBef>
                <a:spcPts val="0"/>
              </a:spcBef>
              <a:spcAft>
                <a:spcPts val="0"/>
              </a:spcAft>
              <a:buNone/>
            </a:pPr>
            <a:r>
              <a:t/>
            </a:r>
            <a:endParaRPr sz="1800">
              <a:solidFill>
                <a:srgbClr val="1C4587"/>
              </a:solidFill>
            </a:endParaRPr>
          </a:p>
          <a:p>
            <a:pPr indent="0" lvl="0" marL="0" rtl="0" algn="l">
              <a:lnSpc>
                <a:spcPct val="115000"/>
              </a:lnSpc>
              <a:spcBef>
                <a:spcPts val="0"/>
              </a:spcBef>
              <a:spcAft>
                <a:spcPts val="0"/>
              </a:spcAft>
              <a:buNone/>
            </a:pPr>
            <a:r>
              <a:rPr lang="en" sz="1800">
                <a:solidFill>
                  <a:srgbClr val="1C4587"/>
                </a:solidFill>
              </a:rPr>
              <a:t>Include:</a:t>
            </a:r>
            <a:endParaRPr sz="1800">
              <a:solidFill>
                <a:srgbClr val="1C4587"/>
              </a:solidFill>
            </a:endParaRPr>
          </a:p>
          <a:p>
            <a:pPr indent="-342900" lvl="0" marL="457200" rtl="0" algn="l">
              <a:lnSpc>
                <a:spcPct val="115000"/>
              </a:lnSpc>
              <a:spcBef>
                <a:spcPts val="0"/>
              </a:spcBef>
              <a:spcAft>
                <a:spcPts val="0"/>
              </a:spcAft>
              <a:buClr>
                <a:srgbClr val="1C4587"/>
              </a:buClr>
              <a:buSzPts val="1800"/>
              <a:buAutoNum type="arabicParenR"/>
            </a:pPr>
            <a:r>
              <a:rPr lang="en" sz="1800">
                <a:solidFill>
                  <a:srgbClr val="1C4587"/>
                </a:solidFill>
              </a:rPr>
              <a:t>A description of your district</a:t>
            </a:r>
            <a:endParaRPr sz="1800">
              <a:solidFill>
                <a:srgbClr val="1C4587"/>
              </a:solidFill>
            </a:endParaRPr>
          </a:p>
          <a:p>
            <a:pPr indent="-342900" lvl="0" marL="457200" rtl="0" algn="l">
              <a:lnSpc>
                <a:spcPct val="115000"/>
              </a:lnSpc>
              <a:spcBef>
                <a:spcPts val="0"/>
              </a:spcBef>
              <a:spcAft>
                <a:spcPts val="0"/>
              </a:spcAft>
              <a:buClr>
                <a:srgbClr val="1C4587"/>
              </a:buClr>
              <a:buSzPts val="1800"/>
              <a:buAutoNum type="arabicParenR"/>
            </a:pPr>
            <a:r>
              <a:rPr lang="en" sz="1800">
                <a:solidFill>
                  <a:srgbClr val="1C4587"/>
                </a:solidFill>
              </a:rPr>
              <a:t>Demographics (pie charts! percentages!)</a:t>
            </a:r>
            <a:endParaRPr sz="1800">
              <a:solidFill>
                <a:srgbClr val="1C4587"/>
              </a:solidFill>
            </a:endParaRPr>
          </a:p>
          <a:p>
            <a:pPr indent="-342900" lvl="0" marL="457200" rtl="0" algn="l">
              <a:lnSpc>
                <a:spcPct val="115000"/>
              </a:lnSpc>
              <a:spcBef>
                <a:spcPts val="0"/>
              </a:spcBef>
              <a:spcAft>
                <a:spcPts val="0"/>
              </a:spcAft>
              <a:buClr>
                <a:srgbClr val="1C4587"/>
              </a:buClr>
              <a:buSzPts val="1800"/>
              <a:buAutoNum type="arabicParenR"/>
            </a:pPr>
            <a:r>
              <a:rPr lang="en" sz="1800">
                <a:solidFill>
                  <a:srgbClr val="1C4587"/>
                </a:solidFill>
              </a:rPr>
              <a:t>Who represents you in Congress</a:t>
            </a:r>
            <a:endParaRPr sz="1800">
              <a:solidFill>
                <a:srgbClr val="1C4587"/>
              </a:solidFill>
            </a:endParaRPr>
          </a:p>
          <a:p>
            <a:pPr indent="-342900" lvl="0" marL="457200" rtl="0" algn="l">
              <a:lnSpc>
                <a:spcPct val="115000"/>
              </a:lnSpc>
              <a:spcBef>
                <a:spcPts val="0"/>
              </a:spcBef>
              <a:spcAft>
                <a:spcPts val="0"/>
              </a:spcAft>
              <a:buClr>
                <a:srgbClr val="1C4587"/>
              </a:buClr>
              <a:buSzPts val="1800"/>
              <a:buAutoNum type="arabicParenR"/>
            </a:pPr>
            <a:r>
              <a:rPr lang="en" sz="1800">
                <a:solidFill>
                  <a:srgbClr val="1C4587"/>
                </a:solidFill>
              </a:rPr>
              <a:t>List a few bill ideas or topics</a:t>
            </a:r>
            <a:r>
              <a:rPr lang="en" sz="1800">
                <a:solidFill>
                  <a:srgbClr val="1C4587"/>
                </a:solidFill>
              </a:rPr>
              <a:t> that might interest your community based on the data.</a:t>
            </a:r>
            <a:endParaRPr sz="1800">
              <a:solidFill>
                <a:srgbClr val="1C4587"/>
              </a:solidFill>
            </a:endParaRPr>
          </a:p>
        </p:txBody>
      </p:sp>
      <p:pic>
        <p:nvPicPr>
          <p:cNvPr id="264" name="Google Shape;264;p30"/>
          <p:cNvPicPr preferRelativeResize="0"/>
          <p:nvPr/>
        </p:nvPicPr>
        <p:blipFill>
          <a:blip r:embed="rId4">
            <a:alphaModFix/>
          </a:blip>
          <a:stretch>
            <a:fillRect/>
          </a:stretch>
        </p:blipFill>
        <p:spPr>
          <a:xfrm rot="-1261925">
            <a:off x="262323" y="1037499"/>
            <a:ext cx="2717413" cy="1528481"/>
          </a:xfrm>
          <a:prstGeom prst="rect">
            <a:avLst/>
          </a:prstGeom>
          <a:noFill/>
          <a:ln>
            <a:noFill/>
          </a:ln>
        </p:spPr>
      </p:pic>
      <p:pic>
        <p:nvPicPr>
          <p:cNvPr id="265" name="Google Shape;265;p30"/>
          <p:cNvPicPr preferRelativeResize="0"/>
          <p:nvPr/>
        </p:nvPicPr>
        <p:blipFill>
          <a:blip r:embed="rId5">
            <a:alphaModFix/>
          </a:blip>
          <a:stretch>
            <a:fillRect/>
          </a:stretch>
        </p:blipFill>
        <p:spPr>
          <a:xfrm>
            <a:off x="255838" y="3440152"/>
            <a:ext cx="2730396" cy="1535796"/>
          </a:xfrm>
          <a:prstGeom prst="rect">
            <a:avLst/>
          </a:prstGeom>
          <a:noFill/>
          <a:ln>
            <a:noFill/>
          </a:ln>
        </p:spPr>
      </p:pic>
      <p:pic>
        <p:nvPicPr>
          <p:cNvPr id="266" name="Google Shape;266;p30"/>
          <p:cNvPicPr preferRelativeResize="0"/>
          <p:nvPr/>
        </p:nvPicPr>
        <p:blipFill>
          <a:blip r:embed="rId6">
            <a:alphaModFix/>
          </a:blip>
          <a:stretch>
            <a:fillRect/>
          </a:stretch>
        </p:blipFill>
        <p:spPr>
          <a:xfrm rot="945344">
            <a:off x="1939000" y="2391160"/>
            <a:ext cx="2296355" cy="1291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1"/>
          <p:cNvSpPr txBox="1"/>
          <p:nvPr/>
        </p:nvSpPr>
        <p:spPr>
          <a:xfrm>
            <a:off x="38650" y="26275"/>
            <a:ext cx="59202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1C4587"/>
              </a:solidFill>
              <a:latin typeface="Tahoma"/>
              <a:ea typeface="Tahoma"/>
              <a:cs typeface="Tahoma"/>
              <a:sym typeface="Tahoma"/>
            </a:endParaRPr>
          </a:p>
        </p:txBody>
      </p:sp>
      <p:pic>
        <p:nvPicPr>
          <p:cNvPr id="272" name="Google Shape;272;p31"/>
          <p:cNvPicPr preferRelativeResize="0"/>
          <p:nvPr/>
        </p:nvPicPr>
        <p:blipFill>
          <a:blip r:embed="rId3">
            <a:alphaModFix/>
          </a:blip>
          <a:stretch>
            <a:fillRect/>
          </a:stretch>
        </p:blipFill>
        <p:spPr>
          <a:xfrm>
            <a:off x="8404335" y="4925301"/>
            <a:ext cx="545395" cy="182700"/>
          </a:xfrm>
          <a:prstGeom prst="rect">
            <a:avLst/>
          </a:prstGeom>
          <a:noFill/>
          <a:ln>
            <a:noFill/>
          </a:ln>
        </p:spPr>
      </p:pic>
      <p:sp>
        <p:nvSpPr>
          <p:cNvPr id="273" name="Google Shape;273;p31"/>
          <p:cNvSpPr txBox="1"/>
          <p:nvPr/>
        </p:nvSpPr>
        <p:spPr>
          <a:xfrm>
            <a:off x="38650" y="26275"/>
            <a:ext cx="59202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Write a message</a:t>
            </a:r>
            <a:endParaRPr sz="3600">
              <a:solidFill>
                <a:srgbClr val="1C4587"/>
              </a:solidFill>
              <a:latin typeface="Tahoma"/>
              <a:ea typeface="Tahoma"/>
              <a:cs typeface="Tahoma"/>
              <a:sym typeface="Tahoma"/>
            </a:endParaRPr>
          </a:p>
        </p:txBody>
      </p:sp>
      <p:sp>
        <p:nvSpPr>
          <p:cNvPr id="274" name="Google Shape;274;p31"/>
          <p:cNvSpPr txBox="1"/>
          <p:nvPr/>
        </p:nvSpPr>
        <p:spPr>
          <a:xfrm>
            <a:off x="415325" y="1694975"/>
            <a:ext cx="1391700" cy="1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1"/>
          <p:cNvSpPr txBox="1"/>
          <p:nvPr/>
        </p:nvSpPr>
        <p:spPr>
          <a:xfrm>
            <a:off x="82975" y="3338925"/>
            <a:ext cx="3717300" cy="757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p>
        </p:txBody>
      </p:sp>
      <p:sp>
        <p:nvSpPr>
          <p:cNvPr id="276" name="Google Shape;276;p31"/>
          <p:cNvSpPr txBox="1"/>
          <p:nvPr/>
        </p:nvSpPr>
        <p:spPr>
          <a:xfrm>
            <a:off x="4495525" y="1265525"/>
            <a:ext cx="1950000" cy="2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77" name="Google Shape;277;p31"/>
          <p:cNvSpPr txBox="1"/>
          <p:nvPr/>
        </p:nvSpPr>
        <p:spPr>
          <a:xfrm>
            <a:off x="415325" y="811125"/>
            <a:ext cx="5325900" cy="3252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1C4587"/>
              </a:buClr>
              <a:buSzPts val="2000"/>
              <a:buAutoNum type="arabicParenR"/>
            </a:pPr>
            <a:r>
              <a:rPr lang="en" sz="2000">
                <a:solidFill>
                  <a:srgbClr val="1C4587"/>
                </a:solidFill>
              </a:rPr>
              <a:t>Research your representative in the U.S. House of Representatives.</a:t>
            </a:r>
            <a:endParaRPr sz="2000">
              <a:solidFill>
                <a:srgbClr val="1C4587"/>
              </a:solidFill>
            </a:endParaRPr>
          </a:p>
          <a:p>
            <a:pPr indent="-355600" lvl="0" marL="457200" rtl="0" algn="l">
              <a:spcBef>
                <a:spcPts val="0"/>
              </a:spcBef>
              <a:spcAft>
                <a:spcPts val="0"/>
              </a:spcAft>
              <a:buClr>
                <a:srgbClr val="1C4587"/>
              </a:buClr>
              <a:buSzPts val="2000"/>
              <a:buAutoNum type="arabicParenR"/>
            </a:pPr>
            <a:r>
              <a:rPr lang="en" sz="2000">
                <a:solidFill>
                  <a:srgbClr val="1C4587"/>
                </a:solidFill>
              </a:rPr>
              <a:t>Choose an issue: </a:t>
            </a:r>
            <a:endParaRPr sz="2000">
              <a:solidFill>
                <a:srgbClr val="1C4587"/>
              </a:solidFill>
            </a:endParaRPr>
          </a:p>
          <a:p>
            <a:pPr indent="-355600" lvl="1" marL="914400" rtl="0" algn="l">
              <a:spcBef>
                <a:spcPts val="0"/>
              </a:spcBef>
              <a:spcAft>
                <a:spcPts val="0"/>
              </a:spcAft>
              <a:buClr>
                <a:srgbClr val="1C4587"/>
              </a:buClr>
              <a:buSzPts val="2000"/>
              <a:buChar char="○"/>
            </a:pPr>
            <a:r>
              <a:rPr lang="en" sz="2000">
                <a:solidFill>
                  <a:srgbClr val="1C4587"/>
                </a:solidFill>
              </a:rPr>
              <a:t>Education</a:t>
            </a:r>
            <a:endParaRPr sz="2000">
              <a:solidFill>
                <a:srgbClr val="1C4587"/>
              </a:solidFill>
            </a:endParaRPr>
          </a:p>
          <a:p>
            <a:pPr indent="-355600" lvl="1" marL="914400" rtl="0" algn="l">
              <a:spcBef>
                <a:spcPts val="0"/>
              </a:spcBef>
              <a:spcAft>
                <a:spcPts val="0"/>
              </a:spcAft>
              <a:buClr>
                <a:srgbClr val="1C4587"/>
              </a:buClr>
              <a:buSzPts val="2000"/>
              <a:buChar char="○"/>
            </a:pPr>
            <a:r>
              <a:rPr lang="en" sz="2000">
                <a:solidFill>
                  <a:srgbClr val="1C4587"/>
                </a:solidFill>
              </a:rPr>
              <a:t>The Environment</a:t>
            </a:r>
            <a:endParaRPr sz="2000">
              <a:solidFill>
                <a:srgbClr val="1C4587"/>
              </a:solidFill>
            </a:endParaRPr>
          </a:p>
          <a:p>
            <a:pPr indent="-355600" lvl="1" marL="914400" rtl="0" algn="l">
              <a:spcBef>
                <a:spcPts val="0"/>
              </a:spcBef>
              <a:spcAft>
                <a:spcPts val="0"/>
              </a:spcAft>
              <a:buClr>
                <a:srgbClr val="1C4587"/>
              </a:buClr>
              <a:buSzPts val="2000"/>
              <a:buChar char="○"/>
            </a:pPr>
            <a:r>
              <a:rPr lang="en" sz="2000">
                <a:solidFill>
                  <a:srgbClr val="1C4587"/>
                </a:solidFill>
              </a:rPr>
              <a:t>Healthcare</a:t>
            </a:r>
            <a:endParaRPr sz="2000">
              <a:solidFill>
                <a:srgbClr val="1C4587"/>
              </a:solidFill>
            </a:endParaRPr>
          </a:p>
          <a:p>
            <a:pPr indent="-355600" lvl="1" marL="914400" rtl="0" algn="l">
              <a:spcBef>
                <a:spcPts val="0"/>
              </a:spcBef>
              <a:spcAft>
                <a:spcPts val="0"/>
              </a:spcAft>
              <a:buClr>
                <a:srgbClr val="1C4587"/>
              </a:buClr>
              <a:buSzPts val="2000"/>
              <a:buChar char="○"/>
            </a:pPr>
            <a:r>
              <a:rPr lang="en" sz="2000">
                <a:solidFill>
                  <a:srgbClr val="1C4587"/>
                </a:solidFill>
              </a:rPr>
              <a:t>Social Services </a:t>
            </a:r>
            <a:endParaRPr sz="2000">
              <a:solidFill>
                <a:srgbClr val="1C4587"/>
              </a:solidFill>
            </a:endParaRPr>
          </a:p>
          <a:p>
            <a:pPr indent="-355600" lvl="1" marL="914400" rtl="0" algn="l">
              <a:spcBef>
                <a:spcPts val="0"/>
              </a:spcBef>
              <a:spcAft>
                <a:spcPts val="0"/>
              </a:spcAft>
              <a:buClr>
                <a:srgbClr val="1C4587"/>
              </a:buClr>
              <a:buSzPts val="2000"/>
              <a:buChar char="○"/>
            </a:pPr>
            <a:r>
              <a:rPr lang="en" sz="2000">
                <a:solidFill>
                  <a:srgbClr val="1C4587"/>
                </a:solidFill>
              </a:rPr>
              <a:t>Food Safety </a:t>
            </a:r>
            <a:endParaRPr sz="2000">
              <a:solidFill>
                <a:srgbClr val="1C4587"/>
              </a:solidFill>
            </a:endParaRPr>
          </a:p>
          <a:p>
            <a:pPr indent="-355600" lvl="1" marL="914400" rtl="0" algn="l">
              <a:spcBef>
                <a:spcPts val="0"/>
              </a:spcBef>
              <a:spcAft>
                <a:spcPts val="0"/>
              </a:spcAft>
              <a:buClr>
                <a:srgbClr val="1C4587"/>
              </a:buClr>
              <a:buSzPts val="2000"/>
              <a:buChar char="○"/>
            </a:pPr>
            <a:r>
              <a:rPr lang="en" sz="2000">
                <a:solidFill>
                  <a:srgbClr val="1C4587"/>
                </a:solidFill>
              </a:rPr>
              <a:t>Space Exploration</a:t>
            </a:r>
            <a:endParaRPr sz="2000">
              <a:solidFill>
                <a:srgbClr val="1C4587"/>
              </a:solidFill>
            </a:endParaRPr>
          </a:p>
          <a:p>
            <a:pPr indent="-355600" lvl="0" marL="457200" rtl="0" algn="l">
              <a:spcBef>
                <a:spcPts val="0"/>
              </a:spcBef>
              <a:spcAft>
                <a:spcPts val="0"/>
              </a:spcAft>
              <a:buClr>
                <a:srgbClr val="1C4587"/>
              </a:buClr>
              <a:buSzPts val="2000"/>
              <a:buAutoNum type="arabicParenR"/>
            </a:pPr>
            <a:r>
              <a:rPr lang="en" sz="2000">
                <a:solidFill>
                  <a:srgbClr val="1C4587"/>
                </a:solidFill>
              </a:rPr>
              <a:t>Write them a </a:t>
            </a:r>
            <a:r>
              <a:rPr lang="en" sz="2000">
                <a:solidFill>
                  <a:srgbClr val="1C4587"/>
                </a:solidFill>
              </a:rPr>
              <a:t>message about the issue</a:t>
            </a:r>
            <a:r>
              <a:rPr lang="en" sz="2000">
                <a:solidFill>
                  <a:srgbClr val="1C4587"/>
                </a:solidFill>
              </a:rPr>
              <a:t>.</a:t>
            </a:r>
            <a:endParaRPr sz="2000">
              <a:solidFill>
                <a:srgbClr val="1C4587"/>
              </a:solidFill>
            </a:endParaRPr>
          </a:p>
          <a:p>
            <a:pPr indent="-355600" lvl="0" marL="457200" rtl="0" algn="l">
              <a:spcBef>
                <a:spcPts val="0"/>
              </a:spcBef>
              <a:spcAft>
                <a:spcPts val="0"/>
              </a:spcAft>
              <a:buClr>
                <a:srgbClr val="1C4587"/>
              </a:buClr>
              <a:buSzPts val="2000"/>
              <a:buAutoNum type="arabicParenR"/>
            </a:pPr>
            <a:r>
              <a:rPr lang="en" sz="2000">
                <a:solidFill>
                  <a:srgbClr val="1C4587"/>
                </a:solidFill>
              </a:rPr>
              <a:t>Include your contact information and ask them to respond.</a:t>
            </a:r>
            <a:endParaRPr sz="2000">
              <a:solidFill>
                <a:srgbClr val="1C4587"/>
              </a:solidFill>
            </a:endParaRPr>
          </a:p>
        </p:txBody>
      </p:sp>
      <p:pic>
        <p:nvPicPr>
          <p:cNvPr id="278" name="Google Shape;278;p31"/>
          <p:cNvPicPr preferRelativeResize="0"/>
          <p:nvPr/>
        </p:nvPicPr>
        <p:blipFill rotWithShape="1">
          <a:blip r:embed="rId4">
            <a:alphaModFix/>
          </a:blip>
          <a:srcRect b="0" l="14872" r="33198" t="0"/>
          <a:stretch/>
        </p:blipFill>
        <p:spPr>
          <a:xfrm>
            <a:off x="6131950" y="1044900"/>
            <a:ext cx="2779771" cy="3011052"/>
          </a:xfrm>
          <a:prstGeom prst="rect">
            <a:avLst/>
          </a:prstGeom>
          <a:noFill/>
          <a:ln cap="flat" cmpd="sng" w="28575">
            <a:solidFill>
              <a:srgbClr val="073763"/>
            </a:solidFill>
            <a:prstDash val="solid"/>
            <a:round/>
            <a:headEnd len="sm" w="sm" type="none"/>
            <a:tailEnd len="sm" w="sm" type="none"/>
          </a:ln>
        </p:spPr>
      </p:pic>
      <p:pic>
        <p:nvPicPr>
          <p:cNvPr id="279" name="Google Shape;279;p31"/>
          <p:cNvPicPr preferRelativeResize="0"/>
          <p:nvPr/>
        </p:nvPicPr>
        <p:blipFill>
          <a:blip r:embed="rId5">
            <a:alphaModFix/>
          </a:blip>
          <a:stretch>
            <a:fillRect/>
          </a:stretch>
        </p:blipFill>
        <p:spPr>
          <a:xfrm>
            <a:off x="7279150" y="2332713"/>
            <a:ext cx="308425" cy="308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3693463" y="126450"/>
            <a:ext cx="2017704" cy="675900"/>
          </a:xfrm>
          <a:prstGeom prst="rect">
            <a:avLst/>
          </a:prstGeom>
          <a:noFill/>
          <a:ln>
            <a:noFill/>
          </a:ln>
        </p:spPr>
      </p:pic>
      <p:pic>
        <p:nvPicPr>
          <p:cNvPr id="61" name="Google Shape;61;p14"/>
          <p:cNvPicPr preferRelativeResize="0"/>
          <p:nvPr/>
        </p:nvPicPr>
        <p:blipFill>
          <a:blip r:embed="rId4">
            <a:alphaModFix/>
          </a:blip>
          <a:stretch>
            <a:fillRect/>
          </a:stretch>
        </p:blipFill>
        <p:spPr>
          <a:xfrm>
            <a:off x="347400" y="896850"/>
            <a:ext cx="8565701" cy="418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2"/>
          <p:cNvSpPr txBox="1"/>
          <p:nvPr/>
        </p:nvSpPr>
        <p:spPr>
          <a:xfrm>
            <a:off x="5453775" y="2921875"/>
            <a:ext cx="3449100" cy="14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1C4587"/>
                </a:solidFill>
                <a:latin typeface="Tahoma"/>
                <a:ea typeface="Tahoma"/>
                <a:cs typeface="Tahoma"/>
                <a:sym typeface="Tahoma"/>
              </a:rPr>
              <a:t>Mini-Quiz</a:t>
            </a:r>
            <a:endParaRPr sz="4800">
              <a:solidFill>
                <a:srgbClr val="1C4587"/>
              </a:solidFill>
              <a:latin typeface="Tahoma"/>
              <a:ea typeface="Tahoma"/>
              <a:cs typeface="Tahoma"/>
              <a:sym typeface="Tahoma"/>
            </a:endParaRPr>
          </a:p>
        </p:txBody>
      </p:sp>
      <p:pic>
        <p:nvPicPr>
          <p:cNvPr id="285" name="Google Shape;285;p32"/>
          <p:cNvPicPr preferRelativeResize="0"/>
          <p:nvPr/>
        </p:nvPicPr>
        <p:blipFill>
          <a:blip r:embed="rId3">
            <a:alphaModFix/>
          </a:blip>
          <a:stretch>
            <a:fillRect/>
          </a:stretch>
        </p:blipFill>
        <p:spPr>
          <a:xfrm>
            <a:off x="520013" y="4155750"/>
            <a:ext cx="2017704" cy="675900"/>
          </a:xfrm>
          <a:prstGeom prst="rect">
            <a:avLst/>
          </a:prstGeom>
          <a:noFill/>
          <a:ln>
            <a:noFill/>
          </a:ln>
        </p:spPr>
      </p:pic>
      <p:cxnSp>
        <p:nvCxnSpPr>
          <p:cNvPr id="286" name="Google Shape;286;p32"/>
          <p:cNvCxnSpPr/>
          <p:nvPr/>
        </p:nvCxnSpPr>
        <p:spPr>
          <a:xfrm flipH="1" rot="10800000">
            <a:off x="489300" y="3938125"/>
            <a:ext cx="8413500" cy="12000"/>
          </a:xfrm>
          <a:prstGeom prst="straightConnector1">
            <a:avLst/>
          </a:prstGeom>
          <a:noFill/>
          <a:ln cap="flat" cmpd="sng" w="38100">
            <a:solidFill>
              <a:srgbClr val="1C4587"/>
            </a:solidFill>
            <a:prstDash val="solid"/>
            <a:round/>
            <a:headEnd len="med" w="med" type="none"/>
            <a:tailEnd len="med" w="med" type="none"/>
          </a:ln>
        </p:spPr>
      </p:cxnSp>
      <p:sp>
        <p:nvSpPr>
          <p:cNvPr id="287" name="Google Shape;287;p32"/>
          <p:cNvSpPr txBox="1"/>
          <p:nvPr/>
        </p:nvSpPr>
        <p:spPr>
          <a:xfrm>
            <a:off x="5765200" y="3907250"/>
            <a:ext cx="5728500" cy="20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C4587"/>
                </a:solidFill>
                <a:latin typeface="Tahoma"/>
                <a:ea typeface="Tahoma"/>
                <a:cs typeface="Tahoma"/>
                <a:sym typeface="Tahoma"/>
              </a:rPr>
              <a:t>Test Your Knowledge</a:t>
            </a:r>
            <a:endParaRPr sz="2400">
              <a:solidFill>
                <a:srgbClr val="1C4587"/>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txBox="1"/>
          <p:nvPr/>
        </p:nvSpPr>
        <p:spPr>
          <a:xfrm>
            <a:off x="-27500" y="1296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1</a:t>
            </a:r>
            <a:r>
              <a:rPr lang="en" sz="3000">
                <a:solidFill>
                  <a:srgbClr val="1C4587"/>
                </a:solidFill>
                <a:latin typeface="Tahoma"/>
                <a:ea typeface="Tahoma"/>
                <a:cs typeface="Tahoma"/>
                <a:sym typeface="Tahoma"/>
              </a:rPr>
              <a:t>) Members of the House of Representatives represent...</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entire states</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a region with a number of states.</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C. a district within a state</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293" name="Google Shape;293;p33"/>
          <p:cNvSpPr txBox="1"/>
          <p:nvPr/>
        </p:nvSpPr>
        <p:spPr>
          <a:xfrm>
            <a:off x="425850" y="21145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294" name="Google Shape;294;p33"/>
          <p:cNvPicPr preferRelativeResize="0"/>
          <p:nvPr/>
        </p:nvPicPr>
        <p:blipFill>
          <a:blip r:embed="rId3">
            <a:alphaModFix/>
          </a:blip>
          <a:stretch>
            <a:fillRect/>
          </a:stretch>
        </p:blipFill>
        <p:spPr>
          <a:xfrm>
            <a:off x="5760050" y="2959898"/>
            <a:ext cx="3147176" cy="1540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4"/>
          <p:cNvSpPr txBox="1"/>
          <p:nvPr/>
        </p:nvSpPr>
        <p:spPr>
          <a:xfrm>
            <a:off x="-27500" y="6630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2</a:t>
            </a:r>
            <a:r>
              <a:rPr lang="en" sz="3000">
                <a:solidFill>
                  <a:srgbClr val="1C4587"/>
                </a:solidFill>
                <a:latin typeface="Tahoma"/>
                <a:ea typeface="Tahoma"/>
                <a:cs typeface="Tahoma"/>
                <a:sym typeface="Tahoma"/>
              </a:rPr>
              <a:t>) Members of the Senate represent...</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entire states</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the whole country</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C. a district within a state</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00" name="Google Shape;300;p34"/>
          <p:cNvSpPr txBox="1"/>
          <p:nvPr/>
        </p:nvSpPr>
        <p:spPr>
          <a:xfrm>
            <a:off x="425850" y="12763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01" name="Google Shape;301;p34"/>
          <p:cNvPicPr preferRelativeResize="0"/>
          <p:nvPr/>
        </p:nvPicPr>
        <p:blipFill>
          <a:blip r:embed="rId3">
            <a:alphaModFix/>
          </a:blip>
          <a:stretch>
            <a:fillRect/>
          </a:stretch>
        </p:blipFill>
        <p:spPr>
          <a:xfrm>
            <a:off x="5940345" y="1808951"/>
            <a:ext cx="2968625" cy="29018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5"/>
          <p:cNvSpPr txBox="1"/>
          <p:nvPr/>
        </p:nvSpPr>
        <p:spPr>
          <a:xfrm>
            <a:off x="-27500" y="1296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3</a:t>
            </a:r>
            <a:r>
              <a:rPr lang="en" sz="3000">
                <a:solidFill>
                  <a:srgbClr val="1C4587"/>
                </a:solidFill>
                <a:latin typeface="Tahoma"/>
                <a:ea typeface="Tahoma"/>
                <a:cs typeface="Tahoma"/>
                <a:sym typeface="Tahoma"/>
              </a:rPr>
              <a:t>) In order to become a law, a bill must pass:</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Only the House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Only the Senate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C. Both the House and Senate</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07" name="Google Shape;307;p35"/>
          <p:cNvSpPr txBox="1"/>
          <p:nvPr/>
        </p:nvSpPr>
        <p:spPr>
          <a:xfrm>
            <a:off x="425850" y="17335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08" name="Google Shape;308;p35"/>
          <p:cNvPicPr preferRelativeResize="0"/>
          <p:nvPr/>
        </p:nvPicPr>
        <p:blipFill>
          <a:blip r:embed="rId3">
            <a:alphaModFix/>
          </a:blip>
          <a:stretch>
            <a:fillRect/>
          </a:stretch>
        </p:blipFill>
        <p:spPr>
          <a:xfrm>
            <a:off x="2303750" y="2870277"/>
            <a:ext cx="6185650" cy="1788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6"/>
          <p:cNvSpPr txBox="1"/>
          <p:nvPr/>
        </p:nvSpPr>
        <p:spPr>
          <a:xfrm>
            <a:off x="191100" y="685800"/>
            <a:ext cx="8430300" cy="3177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4</a:t>
            </a:r>
            <a:r>
              <a:rPr lang="en" sz="3000">
                <a:solidFill>
                  <a:srgbClr val="1C4587"/>
                </a:solidFill>
                <a:latin typeface="Tahoma"/>
                <a:ea typeface="Tahoma"/>
                <a:cs typeface="Tahoma"/>
                <a:sym typeface="Tahoma"/>
              </a:rPr>
              <a:t>) Congress is made of two chambers, the Senate and House of Representatives. Another word for “two chambers” is ________.</a:t>
            </a:r>
            <a:endParaRPr i="1" sz="3000">
              <a:solidFill>
                <a:srgbClr val="FF0000"/>
              </a:solidFill>
              <a:latin typeface="Tahoma"/>
              <a:ea typeface="Tahoma"/>
              <a:cs typeface="Tahoma"/>
              <a:sym typeface="Tahom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Clr>
                <a:schemeClr val="dk1"/>
              </a:buClr>
              <a:buSzPts val="1100"/>
              <a:buFont typeface="Arial"/>
              <a:buNone/>
            </a:pPr>
            <a:r>
              <a:t/>
            </a:r>
            <a:endParaRPr sz="3000">
              <a:solidFill>
                <a:srgbClr val="1C4587"/>
              </a:solidFill>
              <a:latin typeface="Tahoma"/>
              <a:ea typeface="Tahoma"/>
              <a:cs typeface="Tahoma"/>
              <a:sym typeface="Tahoma"/>
            </a:endParaRPr>
          </a:p>
        </p:txBody>
      </p:sp>
      <p:pic>
        <p:nvPicPr>
          <p:cNvPr id="314" name="Google Shape;314;p36"/>
          <p:cNvPicPr preferRelativeResize="0"/>
          <p:nvPr/>
        </p:nvPicPr>
        <p:blipFill>
          <a:blip r:embed="rId3">
            <a:alphaModFix/>
          </a:blip>
          <a:stretch>
            <a:fillRect/>
          </a:stretch>
        </p:blipFill>
        <p:spPr>
          <a:xfrm>
            <a:off x="5940345" y="1808951"/>
            <a:ext cx="2968625" cy="2901824"/>
          </a:xfrm>
          <a:prstGeom prst="rect">
            <a:avLst/>
          </a:prstGeom>
          <a:noFill/>
          <a:ln>
            <a:noFill/>
          </a:ln>
        </p:spPr>
      </p:pic>
      <p:sp>
        <p:nvSpPr>
          <p:cNvPr id="315" name="Google Shape;315;p36"/>
          <p:cNvSpPr txBox="1"/>
          <p:nvPr/>
        </p:nvSpPr>
        <p:spPr>
          <a:xfrm>
            <a:off x="121800" y="1987000"/>
            <a:ext cx="2622000" cy="531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i="1" lang="en" sz="3000">
                <a:solidFill>
                  <a:srgbClr val="FF0000"/>
                </a:solidFill>
                <a:latin typeface="Tahoma"/>
                <a:ea typeface="Tahoma"/>
                <a:cs typeface="Tahoma"/>
                <a:sym typeface="Tahoma"/>
              </a:rPr>
              <a:t>bicameral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7"/>
          <p:cNvSpPr txBox="1"/>
          <p:nvPr/>
        </p:nvSpPr>
        <p:spPr>
          <a:xfrm>
            <a:off x="-27500" y="8154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5</a:t>
            </a:r>
            <a:r>
              <a:rPr lang="en" sz="3000">
                <a:solidFill>
                  <a:srgbClr val="1C4587"/>
                </a:solidFill>
                <a:latin typeface="Tahoma"/>
                <a:ea typeface="Tahoma"/>
                <a:cs typeface="Tahoma"/>
                <a:sym typeface="Tahoma"/>
              </a:rPr>
              <a:t>) Members of the Congress represent the voters back home. These voters are called:</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employees</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constituents</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C. supporters</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21" name="Google Shape;321;p37"/>
          <p:cNvSpPr txBox="1"/>
          <p:nvPr/>
        </p:nvSpPr>
        <p:spPr>
          <a:xfrm>
            <a:off x="425850" y="24193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22" name="Google Shape;322;p37"/>
          <p:cNvPicPr preferRelativeResize="0"/>
          <p:nvPr/>
        </p:nvPicPr>
        <p:blipFill>
          <a:blip r:embed="rId3">
            <a:alphaModFix/>
          </a:blip>
          <a:stretch>
            <a:fillRect/>
          </a:stretch>
        </p:blipFill>
        <p:spPr>
          <a:xfrm>
            <a:off x="7703775" y="3564625"/>
            <a:ext cx="1028700" cy="102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nvSpPr>
        <p:spPr>
          <a:xfrm>
            <a:off x="-27500" y="5868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6</a:t>
            </a:r>
            <a:r>
              <a:rPr lang="en" sz="3000">
                <a:solidFill>
                  <a:srgbClr val="1C4587"/>
                </a:solidFill>
                <a:latin typeface="Tahoma"/>
                <a:ea typeface="Tahoma"/>
                <a:cs typeface="Tahoma"/>
                <a:sym typeface="Tahoma"/>
              </a:rPr>
              <a:t>) </a:t>
            </a:r>
            <a:r>
              <a:rPr lang="en" sz="3000">
                <a:solidFill>
                  <a:srgbClr val="1C4587"/>
                </a:solidFill>
                <a:latin typeface="Tahoma"/>
                <a:ea typeface="Tahoma"/>
                <a:cs typeface="Tahoma"/>
                <a:sym typeface="Tahoma"/>
              </a:rPr>
              <a:t>An area established by the government for representation and official government business is called a ______________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demographic</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representative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C. district</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28" name="Google Shape;328;p38"/>
          <p:cNvSpPr txBox="1"/>
          <p:nvPr/>
        </p:nvSpPr>
        <p:spPr>
          <a:xfrm>
            <a:off x="425850" y="31051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29" name="Google Shape;329;p38"/>
          <p:cNvPicPr preferRelativeResize="0"/>
          <p:nvPr/>
        </p:nvPicPr>
        <p:blipFill>
          <a:blip r:embed="rId3">
            <a:alphaModFix/>
          </a:blip>
          <a:stretch>
            <a:fillRect/>
          </a:stretch>
        </p:blipFill>
        <p:spPr>
          <a:xfrm>
            <a:off x="6980500" y="2742775"/>
            <a:ext cx="1557375" cy="205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9"/>
          <p:cNvSpPr txBox="1"/>
          <p:nvPr/>
        </p:nvSpPr>
        <p:spPr>
          <a:xfrm>
            <a:off x="-27500" y="1196450"/>
            <a:ext cx="9021600" cy="15459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7</a:t>
            </a:r>
            <a:r>
              <a:rPr lang="en" sz="3000">
                <a:solidFill>
                  <a:srgbClr val="1C4587"/>
                </a:solidFill>
                <a:latin typeface="Tahoma"/>
                <a:ea typeface="Tahoma"/>
                <a:cs typeface="Tahoma"/>
                <a:sym typeface="Tahoma"/>
              </a:rPr>
              <a:t>) People speak about bills at ______________ in Congress.</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35" name="Google Shape;335;p39"/>
          <p:cNvSpPr txBox="1"/>
          <p:nvPr/>
        </p:nvSpPr>
        <p:spPr>
          <a:xfrm>
            <a:off x="5836050" y="1200150"/>
            <a:ext cx="1806600" cy="7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i="1" lang="en" sz="3000">
                <a:solidFill>
                  <a:srgbClr val="FF0000"/>
                </a:solidFill>
                <a:latin typeface="Tahoma"/>
                <a:ea typeface="Tahoma"/>
                <a:cs typeface="Tahoma"/>
                <a:sym typeface="Tahoma"/>
              </a:rPr>
              <a:t>hearings</a:t>
            </a:r>
            <a:endParaRPr i="1" sz="3000">
              <a:solidFill>
                <a:srgbClr val="FF0000"/>
              </a:solidFill>
              <a:latin typeface="Tahoma"/>
              <a:ea typeface="Tahoma"/>
              <a:cs typeface="Tahoma"/>
              <a:sym typeface="Tahom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36" name="Google Shape;336;p39"/>
          <p:cNvPicPr preferRelativeResize="0"/>
          <p:nvPr/>
        </p:nvPicPr>
        <p:blipFill>
          <a:blip r:embed="rId3">
            <a:alphaModFix/>
          </a:blip>
          <a:stretch>
            <a:fillRect/>
          </a:stretch>
        </p:blipFill>
        <p:spPr>
          <a:xfrm>
            <a:off x="7403050" y="3340196"/>
            <a:ext cx="1348275" cy="1545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nvSpPr>
        <p:spPr>
          <a:xfrm>
            <a:off x="-27500" y="5868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8</a:t>
            </a:r>
            <a:r>
              <a:rPr lang="en" sz="3000">
                <a:solidFill>
                  <a:srgbClr val="1C4587"/>
                </a:solidFill>
                <a:latin typeface="Tahoma"/>
                <a:ea typeface="Tahoma"/>
                <a:cs typeface="Tahoma"/>
                <a:sym typeface="Tahoma"/>
              </a:rPr>
              <a:t>) What is the lowest percent of support a bill can receive and still pass the House or Senate?</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33%</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51%</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C. 67%</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42" name="Google Shape;342;p40"/>
          <p:cNvSpPr txBox="1"/>
          <p:nvPr/>
        </p:nvSpPr>
        <p:spPr>
          <a:xfrm>
            <a:off x="425850" y="21907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43" name="Google Shape;343;p40"/>
          <p:cNvPicPr preferRelativeResize="0"/>
          <p:nvPr/>
        </p:nvPicPr>
        <p:blipFill>
          <a:blip r:embed="rId3">
            <a:alphaModFix/>
          </a:blip>
          <a:stretch>
            <a:fillRect/>
          </a:stretch>
        </p:blipFill>
        <p:spPr>
          <a:xfrm>
            <a:off x="8054475" y="3750500"/>
            <a:ext cx="809325" cy="1218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1"/>
          <p:cNvSpPr txBox="1"/>
          <p:nvPr/>
        </p:nvSpPr>
        <p:spPr>
          <a:xfrm>
            <a:off x="-27500" y="1296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9</a:t>
            </a:r>
            <a:r>
              <a:rPr lang="en" sz="3000">
                <a:solidFill>
                  <a:srgbClr val="1C4587"/>
                </a:solidFill>
                <a:latin typeface="Tahoma"/>
                <a:ea typeface="Tahoma"/>
                <a:cs typeface="Tahoma"/>
                <a:sym typeface="Tahoma"/>
              </a:rPr>
              <a:t>) </a:t>
            </a:r>
            <a:r>
              <a:rPr lang="en" sz="3000">
                <a:solidFill>
                  <a:srgbClr val="1C4587"/>
                </a:solidFill>
                <a:latin typeface="Tahoma"/>
                <a:ea typeface="Tahoma"/>
                <a:cs typeface="Tahoma"/>
                <a:sym typeface="Tahoma"/>
              </a:rPr>
              <a:t>If the House and Senate version of a bill don’t agree, it is thrown in the trash.</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True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False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49" name="Google Shape;349;p41"/>
          <p:cNvSpPr txBox="1"/>
          <p:nvPr/>
        </p:nvSpPr>
        <p:spPr>
          <a:xfrm>
            <a:off x="425850" y="17335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pic>
        <p:nvPicPr>
          <p:cNvPr id="350" name="Google Shape;350;p41"/>
          <p:cNvPicPr preferRelativeResize="0"/>
          <p:nvPr/>
        </p:nvPicPr>
        <p:blipFill>
          <a:blip r:embed="rId3">
            <a:alphaModFix/>
          </a:blip>
          <a:stretch>
            <a:fillRect/>
          </a:stretch>
        </p:blipFill>
        <p:spPr>
          <a:xfrm>
            <a:off x="7625775" y="3468950"/>
            <a:ext cx="1484175" cy="1484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4911650" y="3300875"/>
            <a:ext cx="4070400" cy="5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1C4587"/>
                </a:solidFill>
                <a:latin typeface="Tahoma"/>
                <a:ea typeface="Tahoma"/>
                <a:cs typeface="Tahoma"/>
                <a:sym typeface="Tahoma"/>
              </a:rPr>
              <a:t>Who represents me?</a:t>
            </a:r>
            <a:endParaRPr sz="3000">
              <a:solidFill>
                <a:srgbClr val="1C4587"/>
              </a:solidFill>
              <a:latin typeface="Tahoma"/>
              <a:ea typeface="Tahoma"/>
              <a:cs typeface="Tahoma"/>
              <a:sym typeface="Tahoma"/>
            </a:endParaRPr>
          </a:p>
          <a:p>
            <a:pPr indent="0" lvl="0" marL="0" rtl="0" algn="l">
              <a:spcBef>
                <a:spcPts val="0"/>
              </a:spcBef>
              <a:spcAft>
                <a:spcPts val="0"/>
              </a:spcAft>
              <a:buNone/>
            </a:pPr>
            <a:r>
              <a:t/>
            </a:r>
            <a:endParaRPr sz="4800">
              <a:solidFill>
                <a:srgbClr val="1C4587"/>
              </a:solidFill>
              <a:latin typeface="Tahoma"/>
              <a:ea typeface="Tahoma"/>
              <a:cs typeface="Tahoma"/>
              <a:sym typeface="Tahoma"/>
            </a:endParaRPr>
          </a:p>
        </p:txBody>
      </p:sp>
      <p:pic>
        <p:nvPicPr>
          <p:cNvPr id="67" name="Google Shape;67;p15"/>
          <p:cNvPicPr preferRelativeResize="0"/>
          <p:nvPr/>
        </p:nvPicPr>
        <p:blipFill>
          <a:blip r:embed="rId3">
            <a:alphaModFix/>
          </a:blip>
          <a:stretch>
            <a:fillRect/>
          </a:stretch>
        </p:blipFill>
        <p:spPr>
          <a:xfrm>
            <a:off x="520013" y="4155750"/>
            <a:ext cx="2017704" cy="675900"/>
          </a:xfrm>
          <a:prstGeom prst="rect">
            <a:avLst/>
          </a:prstGeom>
          <a:noFill/>
          <a:ln>
            <a:noFill/>
          </a:ln>
        </p:spPr>
      </p:pic>
      <p:cxnSp>
        <p:nvCxnSpPr>
          <p:cNvPr id="68" name="Google Shape;68;p15"/>
          <p:cNvCxnSpPr/>
          <p:nvPr/>
        </p:nvCxnSpPr>
        <p:spPr>
          <a:xfrm flipH="1" rot="10800000">
            <a:off x="489300" y="3938125"/>
            <a:ext cx="8413500" cy="12000"/>
          </a:xfrm>
          <a:prstGeom prst="straightConnector1">
            <a:avLst/>
          </a:prstGeom>
          <a:noFill/>
          <a:ln cap="flat" cmpd="sng" w="38100">
            <a:solidFill>
              <a:srgbClr val="1C4587"/>
            </a:solidFill>
            <a:prstDash val="solid"/>
            <a:round/>
            <a:headEnd len="med" w="med" type="none"/>
            <a:tailEnd len="med" w="med" type="none"/>
          </a:ln>
        </p:spPr>
      </p:cxnSp>
      <p:sp>
        <p:nvSpPr>
          <p:cNvPr id="69" name="Google Shape;69;p15"/>
          <p:cNvSpPr txBox="1"/>
          <p:nvPr/>
        </p:nvSpPr>
        <p:spPr>
          <a:xfrm>
            <a:off x="4774600" y="3907250"/>
            <a:ext cx="5728500" cy="20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Pre-Game Activities</a:t>
            </a:r>
            <a:endParaRPr sz="3600">
              <a:solidFill>
                <a:srgbClr val="1C4587"/>
              </a:solidFill>
              <a:latin typeface="Tahoma"/>
              <a:ea typeface="Tahoma"/>
              <a:cs typeface="Tahoma"/>
              <a:sym typeface="Tahoma"/>
            </a:endParaRPr>
          </a:p>
        </p:txBody>
      </p:sp>
      <p:pic>
        <p:nvPicPr>
          <p:cNvPr id="70" name="Google Shape;70;p15"/>
          <p:cNvPicPr preferRelativeResize="0"/>
          <p:nvPr/>
        </p:nvPicPr>
        <p:blipFill rotWithShape="1">
          <a:blip r:embed="rId4">
            <a:alphaModFix/>
          </a:blip>
          <a:srcRect b="0" l="49155" r="0" t="0"/>
          <a:stretch/>
        </p:blipFill>
        <p:spPr>
          <a:xfrm>
            <a:off x="489300" y="125900"/>
            <a:ext cx="2961750" cy="32766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42"/>
          <p:cNvPicPr preferRelativeResize="0"/>
          <p:nvPr/>
        </p:nvPicPr>
        <p:blipFill>
          <a:blip r:embed="rId3">
            <a:alphaModFix/>
          </a:blip>
          <a:stretch>
            <a:fillRect/>
          </a:stretch>
        </p:blipFill>
        <p:spPr>
          <a:xfrm>
            <a:off x="7430623" y="4472900"/>
            <a:ext cx="1478352" cy="495224"/>
          </a:xfrm>
          <a:prstGeom prst="rect">
            <a:avLst/>
          </a:prstGeom>
          <a:noFill/>
          <a:ln>
            <a:noFill/>
          </a:ln>
        </p:spPr>
      </p:pic>
      <p:pic>
        <p:nvPicPr>
          <p:cNvPr id="356" name="Google Shape;356;p42"/>
          <p:cNvPicPr preferRelativeResize="0"/>
          <p:nvPr/>
        </p:nvPicPr>
        <p:blipFill>
          <a:blip r:embed="rId4">
            <a:alphaModFix/>
          </a:blip>
          <a:stretch>
            <a:fillRect/>
          </a:stretch>
        </p:blipFill>
        <p:spPr>
          <a:xfrm>
            <a:off x="7756950" y="1618125"/>
            <a:ext cx="732450" cy="2689024"/>
          </a:xfrm>
          <a:prstGeom prst="rect">
            <a:avLst/>
          </a:prstGeom>
          <a:noFill/>
          <a:ln>
            <a:noFill/>
          </a:ln>
        </p:spPr>
      </p:pic>
      <p:sp>
        <p:nvSpPr>
          <p:cNvPr id="357" name="Google Shape;357;p42"/>
          <p:cNvSpPr txBox="1"/>
          <p:nvPr/>
        </p:nvSpPr>
        <p:spPr>
          <a:xfrm>
            <a:off x="-27500" y="129650"/>
            <a:ext cx="8874900" cy="3339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3000">
                <a:solidFill>
                  <a:srgbClr val="1C4587"/>
                </a:solidFill>
                <a:latin typeface="Tahoma"/>
                <a:ea typeface="Tahoma"/>
                <a:cs typeface="Tahoma"/>
                <a:sym typeface="Tahoma"/>
              </a:rPr>
              <a:t>10</a:t>
            </a:r>
            <a:r>
              <a:rPr lang="en" sz="3000">
                <a:solidFill>
                  <a:srgbClr val="1C4587"/>
                </a:solidFill>
                <a:latin typeface="Tahoma"/>
                <a:ea typeface="Tahoma"/>
                <a:cs typeface="Tahoma"/>
                <a:sym typeface="Tahoma"/>
              </a:rPr>
              <a:t>) </a:t>
            </a:r>
            <a:r>
              <a:rPr lang="en" sz="3000">
                <a:solidFill>
                  <a:srgbClr val="1C4587"/>
                </a:solidFill>
                <a:latin typeface="Tahoma"/>
                <a:ea typeface="Tahoma"/>
                <a:cs typeface="Tahoma"/>
                <a:sym typeface="Tahoma"/>
              </a:rPr>
              <a:t>The President of the United States has the final say on whether a bill becomes a law.</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A. True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rPr lang="en" sz="3000">
                <a:solidFill>
                  <a:srgbClr val="1C4587"/>
                </a:solidFill>
                <a:latin typeface="Tahoma"/>
                <a:ea typeface="Tahoma"/>
                <a:cs typeface="Tahoma"/>
                <a:sym typeface="Tahoma"/>
              </a:rPr>
              <a:t>B. False</a:t>
            </a:r>
            <a:endParaRPr sz="3000">
              <a:solidFill>
                <a:srgbClr val="1C4587"/>
              </a:solidFill>
              <a:latin typeface="Tahoma"/>
              <a:ea typeface="Tahoma"/>
              <a:cs typeface="Tahoma"/>
              <a:sym typeface="Tahoma"/>
            </a:endParaRPr>
          </a:p>
          <a:p>
            <a:pPr indent="0" lvl="0" marL="914400" rtl="0" algn="l">
              <a:spcBef>
                <a:spcPts val="0"/>
              </a:spcBef>
              <a:spcAft>
                <a:spcPts val="0"/>
              </a:spcAft>
              <a:buNone/>
            </a:pPr>
            <a:r>
              <a:t/>
            </a:r>
            <a:endParaRPr i="1" sz="3000">
              <a:solidFill>
                <a:srgbClr val="F1C232"/>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a:p>
            <a:pPr indent="0" lvl="0" marL="457200" rtl="0" algn="l">
              <a:spcBef>
                <a:spcPts val="0"/>
              </a:spcBef>
              <a:spcAft>
                <a:spcPts val="0"/>
              </a:spcAft>
              <a:buNone/>
            </a:pPr>
            <a:r>
              <a:t/>
            </a:r>
            <a:endParaRPr sz="3000">
              <a:solidFill>
                <a:srgbClr val="1C4587"/>
              </a:solidFill>
              <a:latin typeface="Tahoma"/>
              <a:ea typeface="Tahoma"/>
              <a:cs typeface="Tahoma"/>
              <a:sym typeface="Tahoma"/>
            </a:endParaRPr>
          </a:p>
        </p:txBody>
      </p:sp>
      <p:sp>
        <p:nvSpPr>
          <p:cNvPr id="358" name="Google Shape;358;p42"/>
          <p:cNvSpPr txBox="1"/>
          <p:nvPr/>
        </p:nvSpPr>
        <p:spPr>
          <a:xfrm>
            <a:off x="425850" y="1733550"/>
            <a:ext cx="3516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C7BFE0"/>
              </a:buClr>
              <a:buSzPts val="6000"/>
              <a:buFont typeface="Constantia"/>
              <a:buNone/>
            </a:pPr>
            <a:r>
              <a:rPr lang="en" sz="6000">
                <a:solidFill>
                  <a:srgbClr val="FF0000"/>
                </a:solidFill>
                <a:latin typeface="Constantia"/>
                <a:ea typeface="Constantia"/>
                <a:cs typeface="Constantia"/>
                <a:sym typeface="Constantia"/>
              </a:rPr>
              <a:t>✓</a:t>
            </a:r>
            <a:endParaRPr sz="6000">
              <a:solidFill>
                <a:srgbClr val="FF0000"/>
              </a:solidFill>
              <a:latin typeface="Constantia"/>
              <a:ea typeface="Constantia"/>
              <a:cs typeface="Constantia"/>
              <a:sym typeface="Constantia"/>
            </a:endParaRPr>
          </a:p>
          <a:p>
            <a:pPr indent="0" lvl="0" marL="457200" rtl="0" algn="l">
              <a:spcBef>
                <a:spcPts val="0"/>
              </a:spcBef>
              <a:spcAft>
                <a:spcPts val="0"/>
              </a:spcAft>
              <a:buNone/>
            </a:pPr>
            <a:r>
              <a:t/>
            </a:r>
            <a:endParaRPr i="1" sz="4200">
              <a:solidFill>
                <a:schemeClr val="accent1"/>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nvSpPr>
        <p:spPr>
          <a:xfrm>
            <a:off x="190100" y="754000"/>
            <a:ext cx="2501700" cy="5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latin typeface="Tahoma"/>
                <a:ea typeface="Tahoma"/>
                <a:cs typeface="Tahoma"/>
                <a:sym typeface="Tahoma"/>
              </a:rPr>
              <a:t>1. </a:t>
            </a:r>
            <a:r>
              <a:rPr lang="en" sz="1800">
                <a:solidFill>
                  <a:srgbClr val="1C4587"/>
                </a:solidFill>
                <a:latin typeface="Tahoma"/>
                <a:ea typeface="Tahoma"/>
                <a:cs typeface="Tahoma"/>
                <a:sym typeface="Tahoma"/>
              </a:rPr>
              <a:t>What is it? </a:t>
            </a:r>
            <a:endParaRPr sz="1800">
              <a:solidFill>
                <a:srgbClr val="1C4587"/>
              </a:solidFill>
              <a:latin typeface="Tahoma"/>
              <a:ea typeface="Tahoma"/>
              <a:cs typeface="Tahoma"/>
              <a:sym typeface="Tahoma"/>
            </a:endParaRPr>
          </a:p>
          <a:p>
            <a:pPr indent="0" lvl="0" marL="0" rtl="0" algn="l">
              <a:spcBef>
                <a:spcPts val="0"/>
              </a:spcBef>
              <a:spcAft>
                <a:spcPts val="0"/>
              </a:spcAft>
              <a:buNone/>
            </a:pPr>
            <a:r>
              <a:t/>
            </a:r>
            <a:endParaRPr sz="1800">
              <a:solidFill>
                <a:srgbClr val="1C4587"/>
              </a:solidFill>
              <a:latin typeface="Tahoma"/>
              <a:ea typeface="Tahoma"/>
              <a:cs typeface="Tahoma"/>
              <a:sym typeface="Tahoma"/>
            </a:endParaRPr>
          </a:p>
          <a:p>
            <a:pPr indent="0" lvl="0" marL="457200" rtl="0" algn="l">
              <a:spcBef>
                <a:spcPts val="0"/>
              </a:spcBef>
              <a:spcAft>
                <a:spcPts val="0"/>
              </a:spcAft>
              <a:buNone/>
            </a:pPr>
            <a:r>
              <a:rPr lang="en" sz="1800">
                <a:solidFill>
                  <a:srgbClr val="1C4587"/>
                </a:solidFill>
                <a:latin typeface="Tahoma"/>
                <a:ea typeface="Tahoma"/>
                <a:cs typeface="Tahoma"/>
                <a:sym typeface="Tahoma"/>
              </a:rPr>
              <a:t> </a:t>
            </a:r>
            <a:endParaRPr sz="1800">
              <a:solidFill>
                <a:srgbClr val="1C4587"/>
              </a:solidFill>
              <a:latin typeface="Tahoma"/>
              <a:ea typeface="Tahoma"/>
              <a:cs typeface="Tahoma"/>
              <a:sym typeface="Tahoma"/>
            </a:endParaRPr>
          </a:p>
        </p:txBody>
      </p:sp>
      <p:sp>
        <p:nvSpPr>
          <p:cNvPr id="76" name="Google Shape;76;p16"/>
          <p:cNvSpPr txBox="1"/>
          <p:nvPr/>
        </p:nvSpPr>
        <p:spPr>
          <a:xfrm>
            <a:off x="190100" y="3025175"/>
            <a:ext cx="6238800" cy="1798800"/>
          </a:xfrm>
          <a:prstGeom prst="rect">
            <a:avLst/>
          </a:prstGeom>
          <a:solidFill>
            <a:srgbClr val="EFEFEF"/>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Font typeface="Tahoma"/>
              <a:buChar char="●"/>
            </a:pPr>
            <a:r>
              <a:rPr lang="en" sz="1800">
                <a:solidFill>
                  <a:srgbClr val="1C4587"/>
                </a:solidFill>
                <a:latin typeface="Tahoma"/>
                <a:ea typeface="Tahoma"/>
                <a:cs typeface="Tahoma"/>
                <a:sym typeface="Tahoma"/>
              </a:rPr>
              <a:t>NO! All of our states are very different. Even within a state, different districts have different needs. </a:t>
            </a:r>
            <a:endParaRPr sz="1800">
              <a:solidFill>
                <a:srgbClr val="1C4587"/>
              </a:solidFill>
              <a:latin typeface="Tahoma"/>
              <a:ea typeface="Tahoma"/>
              <a:cs typeface="Tahoma"/>
              <a:sym typeface="Tahoma"/>
            </a:endParaRPr>
          </a:p>
          <a:p>
            <a:pPr indent="-342900" lvl="0" marL="457200" rtl="0" algn="l">
              <a:spcBef>
                <a:spcPts val="0"/>
              </a:spcBef>
              <a:spcAft>
                <a:spcPts val="0"/>
              </a:spcAft>
              <a:buClr>
                <a:srgbClr val="1C4587"/>
              </a:buClr>
              <a:buSzPts val="1800"/>
              <a:buFont typeface="Tahoma"/>
              <a:buChar char="●"/>
            </a:pPr>
            <a:r>
              <a:rPr lang="en" sz="1800">
                <a:solidFill>
                  <a:srgbClr val="1C4587"/>
                </a:solidFill>
                <a:latin typeface="Tahoma"/>
                <a:ea typeface="Tahoma"/>
                <a:cs typeface="Tahoma"/>
                <a:sym typeface="Tahoma"/>
              </a:rPr>
              <a:t>For example, in a </a:t>
            </a:r>
            <a:r>
              <a:rPr b="1" lang="en" sz="1800">
                <a:solidFill>
                  <a:srgbClr val="1C4587"/>
                </a:solidFill>
                <a:latin typeface="Tahoma"/>
                <a:ea typeface="Tahoma"/>
                <a:cs typeface="Tahoma"/>
                <a:sym typeface="Tahoma"/>
              </a:rPr>
              <a:t>rural </a:t>
            </a:r>
            <a:r>
              <a:rPr lang="en" sz="1800">
                <a:solidFill>
                  <a:srgbClr val="1C4587"/>
                </a:solidFill>
                <a:latin typeface="Tahoma"/>
                <a:ea typeface="Tahoma"/>
                <a:cs typeface="Tahoma"/>
                <a:sym typeface="Tahoma"/>
              </a:rPr>
              <a:t>area, they may want more money for farmers. But in an </a:t>
            </a:r>
            <a:r>
              <a:rPr b="1" lang="en" sz="1800">
                <a:solidFill>
                  <a:srgbClr val="1C4587"/>
                </a:solidFill>
                <a:latin typeface="Tahoma"/>
                <a:ea typeface="Tahoma"/>
                <a:cs typeface="Tahoma"/>
                <a:sym typeface="Tahoma"/>
              </a:rPr>
              <a:t>urban </a:t>
            </a:r>
            <a:r>
              <a:rPr lang="en" sz="1800">
                <a:solidFill>
                  <a:srgbClr val="1C4587"/>
                </a:solidFill>
                <a:latin typeface="Tahoma"/>
                <a:ea typeface="Tahoma"/>
                <a:cs typeface="Tahoma"/>
                <a:sym typeface="Tahoma"/>
              </a:rPr>
              <a:t>district, they may want more money for public transportation. And yet, both may be from the same state! </a:t>
            </a:r>
            <a:endParaRPr sz="1800">
              <a:solidFill>
                <a:srgbClr val="1C4587"/>
              </a:solidFill>
              <a:latin typeface="Tahoma"/>
              <a:ea typeface="Tahoma"/>
              <a:cs typeface="Tahoma"/>
              <a:sym typeface="Tahoma"/>
            </a:endParaRPr>
          </a:p>
          <a:p>
            <a:pPr indent="0" lvl="0" marL="457200" rtl="0" algn="l">
              <a:spcBef>
                <a:spcPts val="0"/>
              </a:spcBef>
              <a:spcAft>
                <a:spcPts val="0"/>
              </a:spcAft>
              <a:buNone/>
            </a:pPr>
            <a:r>
              <a:t/>
            </a:r>
            <a:endParaRPr sz="1800">
              <a:solidFill>
                <a:srgbClr val="1C4587"/>
              </a:solidFill>
              <a:latin typeface="Tahoma"/>
              <a:ea typeface="Tahoma"/>
              <a:cs typeface="Tahoma"/>
              <a:sym typeface="Tahoma"/>
            </a:endParaRPr>
          </a:p>
          <a:p>
            <a:pPr indent="0" lvl="0" marL="0" rtl="0" algn="l">
              <a:spcBef>
                <a:spcPts val="0"/>
              </a:spcBef>
              <a:spcAft>
                <a:spcPts val="0"/>
              </a:spcAft>
              <a:buNone/>
            </a:pPr>
            <a:r>
              <a:t/>
            </a:r>
            <a:endParaRPr sz="1800">
              <a:solidFill>
                <a:srgbClr val="1C4587"/>
              </a:solidFill>
              <a:latin typeface="Tahoma"/>
              <a:ea typeface="Tahoma"/>
              <a:cs typeface="Tahoma"/>
              <a:sym typeface="Tahoma"/>
            </a:endParaRPr>
          </a:p>
          <a:p>
            <a:pPr indent="0" lvl="0" marL="457200" rtl="0" algn="l">
              <a:spcBef>
                <a:spcPts val="0"/>
              </a:spcBef>
              <a:spcAft>
                <a:spcPts val="0"/>
              </a:spcAft>
              <a:buNone/>
            </a:pPr>
            <a:r>
              <a:t/>
            </a:r>
            <a:endParaRPr sz="1800">
              <a:solidFill>
                <a:srgbClr val="1C4587"/>
              </a:solidFill>
              <a:latin typeface="Tahoma"/>
              <a:ea typeface="Tahoma"/>
              <a:cs typeface="Tahoma"/>
              <a:sym typeface="Tahoma"/>
            </a:endParaRPr>
          </a:p>
        </p:txBody>
      </p:sp>
      <p:pic>
        <p:nvPicPr>
          <p:cNvPr id="77" name="Google Shape;77;p16"/>
          <p:cNvPicPr preferRelativeResize="0"/>
          <p:nvPr/>
        </p:nvPicPr>
        <p:blipFill>
          <a:blip r:embed="rId3">
            <a:alphaModFix/>
          </a:blip>
          <a:stretch>
            <a:fillRect/>
          </a:stretch>
        </p:blipFill>
        <p:spPr>
          <a:xfrm>
            <a:off x="6664275" y="652625"/>
            <a:ext cx="1962376" cy="1271775"/>
          </a:xfrm>
          <a:prstGeom prst="rect">
            <a:avLst/>
          </a:prstGeom>
          <a:noFill/>
          <a:ln cap="flat" cmpd="sng" w="28575">
            <a:solidFill>
              <a:srgbClr val="1C4587"/>
            </a:solidFill>
            <a:prstDash val="solid"/>
            <a:round/>
            <a:headEnd len="sm" w="sm" type="none"/>
            <a:tailEnd len="sm" w="sm" type="none"/>
          </a:ln>
        </p:spPr>
      </p:pic>
      <p:grpSp>
        <p:nvGrpSpPr>
          <p:cNvPr id="78" name="Google Shape;78;p16"/>
          <p:cNvGrpSpPr/>
          <p:nvPr/>
        </p:nvGrpSpPr>
        <p:grpSpPr>
          <a:xfrm>
            <a:off x="7021990" y="2521213"/>
            <a:ext cx="2122018" cy="2150332"/>
            <a:chOff x="5887250" y="298013"/>
            <a:chExt cx="3359750" cy="3785130"/>
          </a:xfrm>
        </p:grpSpPr>
        <p:pic>
          <p:nvPicPr>
            <p:cNvPr id="79" name="Google Shape;79;p16"/>
            <p:cNvPicPr preferRelativeResize="0"/>
            <p:nvPr/>
          </p:nvPicPr>
          <p:blipFill>
            <a:blip r:embed="rId4">
              <a:alphaModFix/>
            </a:blip>
            <a:stretch>
              <a:fillRect/>
            </a:stretch>
          </p:blipFill>
          <p:spPr>
            <a:xfrm>
              <a:off x="6768002" y="298013"/>
              <a:ext cx="820375" cy="1828275"/>
            </a:xfrm>
            <a:prstGeom prst="rect">
              <a:avLst/>
            </a:prstGeom>
            <a:noFill/>
            <a:ln>
              <a:noFill/>
            </a:ln>
          </p:spPr>
        </p:pic>
        <p:pic>
          <p:nvPicPr>
            <p:cNvPr id="80" name="Google Shape;80;p16"/>
            <p:cNvPicPr preferRelativeResize="0"/>
            <p:nvPr/>
          </p:nvPicPr>
          <p:blipFill>
            <a:blip r:embed="rId5">
              <a:alphaModFix/>
            </a:blip>
            <a:stretch>
              <a:fillRect/>
            </a:stretch>
          </p:blipFill>
          <p:spPr>
            <a:xfrm>
              <a:off x="7628075" y="517013"/>
              <a:ext cx="1012050" cy="1390275"/>
            </a:xfrm>
            <a:prstGeom prst="rect">
              <a:avLst/>
            </a:prstGeom>
            <a:noFill/>
            <a:ln>
              <a:noFill/>
            </a:ln>
          </p:spPr>
        </p:pic>
        <p:pic>
          <p:nvPicPr>
            <p:cNvPr id="81" name="Google Shape;81;p16"/>
            <p:cNvPicPr preferRelativeResize="0"/>
            <p:nvPr/>
          </p:nvPicPr>
          <p:blipFill>
            <a:blip r:embed="rId6">
              <a:alphaModFix/>
            </a:blip>
            <a:stretch>
              <a:fillRect/>
            </a:stretch>
          </p:blipFill>
          <p:spPr>
            <a:xfrm>
              <a:off x="5887250" y="908511"/>
              <a:ext cx="820375" cy="1492089"/>
            </a:xfrm>
            <a:prstGeom prst="rect">
              <a:avLst/>
            </a:prstGeom>
            <a:noFill/>
            <a:ln>
              <a:noFill/>
            </a:ln>
          </p:spPr>
        </p:pic>
        <p:pic>
          <p:nvPicPr>
            <p:cNvPr id="82" name="Google Shape;82;p16"/>
            <p:cNvPicPr preferRelativeResize="0"/>
            <p:nvPr/>
          </p:nvPicPr>
          <p:blipFill>
            <a:blip r:embed="rId7">
              <a:alphaModFix/>
            </a:blip>
            <a:stretch>
              <a:fillRect/>
            </a:stretch>
          </p:blipFill>
          <p:spPr>
            <a:xfrm>
              <a:off x="8496357" y="1340707"/>
              <a:ext cx="750643" cy="1390275"/>
            </a:xfrm>
            <a:prstGeom prst="rect">
              <a:avLst/>
            </a:prstGeom>
            <a:noFill/>
            <a:ln>
              <a:noFill/>
            </a:ln>
          </p:spPr>
        </p:pic>
        <p:pic>
          <p:nvPicPr>
            <p:cNvPr id="83" name="Google Shape;83;p16"/>
            <p:cNvPicPr preferRelativeResize="0"/>
            <p:nvPr/>
          </p:nvPicPr>
          <p:blipFill>
            <a:blip r:embed="rId8">
              <a:alphaModFix/>
            </a:blip>
            <a:stretch>
              <a:fillRect/>
            </a:stretch>
          </p:blipFill>
          <p:spPr>
            <a:xfrm flipH="1">
              <a:off x="6073225" y="2605942"/>
              <a:ext cx="1087670" cy="1477200"/>
            </a:xfrm>
            <a:prstGeom prst="rect">
              <a:avLst/>
            </a:prstGeom>
            <a:noFill/>
            <a:ln>
              <a:noFill/>
            </a:ln>
          </p:spPr>
        </p:pic>
        <p:pic>
          <p:nvPicPr>
            <p:cNvPr id="84" name="Google Shape;84;p16"/>
            <p:cNvPicPr preferRelativeResize="0"/>
            <p:nvPr/>
          </p:nvPicPr>
          <p:blipFill>
            <a:blip r:embed="rId9">
              <a:alphaModFix/>
            </a:blip>
            <a:stretch>
              <a:fillRect/>
            </a:stretch>
          </p:blipFill>
          <p:spPr>
            <a:xfrm flipH="1">
              <a:off x="7588379" y="2400617"/>
              <a:ext cx="861700" cy="1515730"/>
            </a:xfrm>
            <a:prstGeom prst="rect">
              <a:avLst/>
            </a:prstGeom>
            <a:noFill/>
            <a:ln>
              <a:noFill/>
            </a:ln>
          </p:spPr>
        </p:pic>
      </p:grpSp>
      <p:sp>
        <p:nvSpPr>
          <p:cNvPr id="85" name="Google Shape;85;p16"/>
          <p:cNvSpPr txBox="1"/>
          <p:nvPr/>
        </p:nvSpPr>
        <p:spPr>
          <a:xfrm>
            <a:off x="85225" y="21050"/>
            <a:ext cx="64260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Representation</a:t>
            </a:r>
            <a:endParaRPr b="1"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86" name="Google Shape;86;p16"/>
          <p:cNvSpPr txBox="1"/>
          <p:nvPr/>
        </p:nvSpPr>
        <p:spPr>
          <a:xfrm>
            <a:off x="266300" y="1211200"/>
            <a:ext cx="6238800" cy="10521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latin typeface="Tahoma"/>
                <a:ea typeface="Tahoma"/>
                <a:cs typeface="Tahoma"/>
                <a:sym typeface="Tahoma"/>
              </a:rPr>
              <a:t>The elected officials (people you vote for) in </a:t>
            </a:r>
            <a:r>
              <a:rPr lang="en" sz="1800">
                <a:solidFill>
                  <a:srgbClr val="1C4587"/>
                </a:solidFill>
                <a:latin typeface="Tahoma"/>
                <a:ea typeface="Tahoma"/>
                <a:cs typeface="Tahoma"/>
                <a:sym typeface="Tahoma"/>
              </a:rPr>
              <a:t>Washington D.C. </a:t>
            </a:r>
            <a:r>
              <a:rPr b="1" lang="en" sz="1800">
                <a:solidFill>
                  <a:srgbClr val="1C4587"/>
                </a:solidFill>
                <a:latin typeface="Tahoma"/>
                <a:ea typeface="Tahoma"/>
                <a:cs typeface="Tahoma"/>
                <a:sym typeface="Tahoma"/>
              </a:rPr>
              <a:t>represent </a:t>
            </a:r>
            <a:r>
              <a:rPr lang="en" sz="1800">
                <a:solidFill>
                  <a:srgbClr val="1C4587"/>
                </a:solidFill>
                <a:latin typeface="Tahoma"/>
                <a:ea typeface="Tahoma"/>
                <a:cs typeface="Tahoma"/>
                <a:sym typeface="Tahoma"/>
              </a:rPr>
              <a:t>the needs and interests of the people in their districts when they are making laws.</a:t>
            </a:r>
            <a:endParaRPr sz="1800">
              <a:solidFill>
                <a:srgbClr val="1C4587"/>
              </a:solidFill>
              <a:latin typeface="Tahoma"/>
              <a:ea typeface="Tahoma"/>
              <a:cs typeface="Tahoma"/>
              <a:sym typeface="Tahoma"/>
            </a:endParaRPr>
          </a:p>
        </p:txBody>
      </p:sp>
      <p:sp>
        <p:nvSpPr>
          <p:cNvPr id="87" name="Google Shape;87;p16"/>
          <p:cNvSpPr txBox="1"/>
          <p:nvPr/>
        </p:nvSpPr>
        <p:spPr>
          <a:xfrm>
            <a:off x="189775" y="2489175"/>
            <a:ext cx="30996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1C4587"/>
                </a:solidFill>
                <a:latin typeface="Tahoma"/>
                <a:ea typeface="Tahoma"/>
                <a:cs typeface="Tahoma"/>
                <a:sym typeface="Tahoma"/>
              </a:rPr>
              <a:t>2. Is it easy?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nvSpPr>
        <p:spPr>
          <a:xfrm>
            <a:off x="85225" y="21050"/>
            <a:ext cx="64260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Tonya’s </a:t>
            </a:r>
            <a:r>
              <a:rPr lang="en" sz="3600">
                <a:solidFill>
                  <a:srgbClr val="1C4587"/>
                </a:solidFill>
                <a:latin typeface="Tahoma"/>
                <a:ea typeface="Tahoma"/>
                <a:cs typeface="Tahoma"/>
                <a:sym typeface="Tahoma"/>
              </a:rPr>
              <a:t>issue</a:t>
            </a:r>
            <a:endParaRPr b="1"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93" name="Google Shape;93;p17"/>
          <p:cNvSpPr txBox="1"/>
          <p:nvPr/>
        </p:nvSpPr>
        <p:spPr>
          <a:xfrm>
            <a:off x="196500" y="4329925"/>
            <a:ext cx="3570300" cy="663900"/>
          </a:xfrm>
          <a:prstGeom prst="rect">
            <a:avLst/>
          </a:prstGeom>
          <a:solidFill>
            <a:srgbClr val="CFE2F3"/>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Font typeface="Tahoma"/>
              <a:buChar char="●"/>
            </a:pPr>
            <a:r>
              <a:rPr lang="en" sz="1800">
                <a:solidFill>
                  <a:srgbClr val="1C4587"/>
                </a:solidFill>
                <a:latin typeface="Tahoma"/>
                <a:ea typeface="Tahoma"/>
                <a:cs typeface="Tahoma"/>
                <a:sym typeface="Tahoma"/>
              </a:rPr>
              <a:t>What is her issue?</a:t>
            </a:r>
            <a:endParaRPr sz="1800">
              <a:solidFill>
                <a:srgbClr val="1C4587"/>
              </a:solidFill>
              <a:latin typeface="Tahoma"/>
              <a:ea typeface="Tahoma"/>
              <a:cs typeface="Tahoma"/>
              <a:sym typeface="Tahoma"/>
            </a:endParaRPr>
          </a:p>
          <a:p>
            <a:pPr indent="0" lvl="0" marL="0" rtl="0" algn="l">
              <a:spcBef>
                <a:spcPts val="0"/>
              </a:spcBef>
              <a:spcAft>
                <a:spcPts val="0"/>
              </a:spcAft>
              <a:buNone/>
            </a:pPr>
            <a:r>
              <a:rPr lang="en" sz="1800">
                <a:solidFill>
                  <a:srgbClr val="1C4587"/>
                </a:solidFill>
                <a:latin typeface="Tahoma"/>
                <a:ea typeface="Tahoma"/>
                <a:cs typeface="Tahoma"/>
                <a:sym typeface="Tahoma"/>
              </a:rPr>
              <a:t>    </a:t>
            </a:r>
            <a:r>
              <a:rPr i="1" lang="en" sz="1800">
                <a:solidFill>
                  <a:srgbClr val="1C4587"/>
                </a:solidFill>
                <a:latin typeface="Tahoma"/>
                <a:ea typeface="Tahoma"/>
                <a:cs typeface="Tahoma"/>
                <a:sym typeface="Tahoma"/>
              </a:rPr>
              <a:t>  Air pollution!</a:t>
            </a:r>
            <a:endParaRPr i="1" sz="1800">
              <a:solidFill>
                <a:srgbClr val="1C4587"/>
              </a:solidFill>
              <a:latin typeface="Tahoma"/>
              <a:ea typeface="Tahoma"/>
              <a:cs typeface="Tahoma"/>
              <a:sym typeface="Tahoma"/>
            </a:endParaRPr>
          </a:p>
        </p:txBody>
      </p:sp>
      <p:sp>
        <p:nvSpPr>
          <p:cNvPr id="94" name="Google Shape;94;p17"/>
          <p:cNvSpPr txBox="1"/>
          <p:nvPr/>
        </p:nvSpPr>
        <p:spPr>
          <a:xfrm>
            <a:off x="190100" y="3052975"/>
            <a:ext cx="4381800" cy="1243200"/>
          </a:xfrm>
          <a:prstGeom prst="rect">
            <a:avLst/>
          </a:prstGeom>
          <a:solidFill>
            <a:srgbClr val="CFE2F3"/>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Font typeface="Tahoma"/>
              <a:buChar char="●"/>
            </a:pPr>
            <a:r>
              <a:rPr lang="en" sz="1800">
                <a:solidFill>
                  <a:srgbClr val="1C4587"/>
                </a:solidFill>
                <a:latin typeface="Tahoma"/>
                <a:ea typeface="Tahoma"/>
                <a:cs typeface="Tahoma"/>
                <a:sym typeface="Tahoma"/>
              </a:rPr>
              <a:t>Tonya lives in a big city, or </a:t>
            </a:r>
            <a:r>
              <a:rPr b="1" lang="en" sz="1800">
                <a:solidFill>
                  <a:srgbClr val="1C4587"/>
                </a:solidFill>
                <a:latin typeface="Tahoma"/>
                <a:ea typeface="Tahoma"/>
                <a:cs typeface="Tahoma"/>
                <a:sym typeface="Tahoma"/>
              </a:rPr>
              <a:t>urban </a:t>
            </a:r>
            <a:r>
              <a:rPr lang="en" sz="1800">
                <a:solidFill>
                  <a:srgbClr val="1C4587"/>
                </a:solidFill>
                <a:latin typeface="Tahoma"/>
                <a:ea typeface="Tahoma"/>
                <a:cs typeface="Tahoma"/>
                <a:sym typeface="Tahoma"/>
              </a:rPr>
              <a:t>area. The main jobs are in tech companies, city government and tourism. </a:t>
            </a:r>
            <a:endParaRPr sz="1800">
              <a:solidFill>
                <a:srgbClr val="1C4587"/>
              </a:solidFill>
              <a:latin typeface="Tahoma"/>
              <a:ea typeface="Tahoma"/>
              <a:cs typeface="Tahoma"/>
              <a:sym typeface="Tahoma"/>
            </a:endParaRPr>
          </a:p>
          <a:p>
            <a:pPr indent="0" lvl="0" marL="457200" rtl="0" algn="l">
              <a:spcBef>
                <a:spcPts val="0"/>
              </a:spcBef>
              <a:spcAft>
                <a:spcPts val="0"/>
              </a:spcAft>
              <a:buNone/>
            </a:pPr>
            <a:r>
              <a:t/>
            </a:r>
            <a:endParaRPr sz="1800">
              <a:solidFill>
                <a:srgbClr val="1C4587"/>
              </a:solidFill>
              <a:latin typeface="Tahoma"/>
              <a:ea typeface="Tahoma"/>
              <a:cs typeface="Tahoma"/>
              <a:sym typeface="Tahoma"/>
            </a:endParaRPr>
          </a:p>
        </p:txBody>
      </p:sp>
      <p:pic>
        <p:nvPicPr>
          <p:cNvPr id="95" name="Google Shape;95;p17"/>
          <p:cNvPicPr preferRelativeResize="0"/>
          <p:nvPr/>
        </p:nvPicPr>
        <p:blipFill>
          <a:blip r:embed="rId3">
            <a:alphaModFix/>
          </a:blip>
          <a:stretch>
            <a:fillRect/>
          </a:stretch>
        </p:blipFill>
        <p:spPr>
          <a:xfrm>
            <a:off x="6356450" y="2215250"/>
            <a:ext cx="2080000" cy="2742850"/>
          </a:xfrm>
          <a:prstGeom prst="rect">
            <a:avLst/>
          </a:prstGeom>
          <a:noFill/>
          <a:ln>
            <a:noFill/>
          </a:ln>
        </p:spPr>
      </p:pic>
      <p:sp>
        <p:nvSpPr>
          <p:cNvPr id="96" name="Google Shape;96;p17"/>
          <p:cNvSpPr/>
          <p:nvPr/>
        </p:nvSpPr>
        <p:spPr>
          <a:xfrm>
            <a:off x="4409450" y="379300"/>
            <a:ext cx="4329600" cy="1427100"/>
          </a:xfrm>
          <a:prstGeom prst="wedgeRectCallout">
            <a:avLst>
              <a:gd fmla="val -4163" name="adj1"/>
              <a:gd fmla="val 109948"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1C4587"/>
                </a:solidFill>
              </a:rPr>
              <a:t>Air pollution in cities across America is rising to dangerous levels, especially impacting people who are already sick. Who can </a:t>
            </a:r>
            <a:r>
              <a:rPr lang="en" sz="1900">
                <a:solidFill>
                  <a:srgbClr val="1C4587"/>
                </a:solidFill>
              </a:rPr>
              <a:t>help</a:t>
            </a:r>
            <a:r>
              <a:rPr lang="en" sz="1900">
                <a:solidFill>
                  <a:srgbClr val="1C4587"/>
                </a:solidFill>
              </a:rPr>
              <a:t>?</a:t>
            </a:r>
            <a:r>
              <a:rPr lang="en" sz="1900">
                <a:solidFill>
                  <a:srgbClr val="073763"/>
                </a:solidFill>
              </a:rPr>
              <a:t> </a:t>
            </a:r>
            <a:endParaRPr sz="1900">
              <a:solidFill>
                <a:srgbClr val="073763"/>
              </a:solidFill>
            </a:endParaRPr>
          </a:p>
        </p:txBody>
      </p:sp>
      <p:pic>
        <p:nvPicPr>
          <p:cNvPr id="97" name="Google Shape;97;p17"/>
          <p:cNvPicPr preferRelativeResize="0"/>
          <p:nvPr/>
        </p:nvPicPr>
        <p:blipFill>
          <a:blip r:embed="rId4">
            <a:alphaModFix/>
          </a:blip>
          <a:stretch>
            <a:fillRect/>
          </a:stretch>
        </p:blipFill>
        <p:spPr>
          <a:xfrm>
            <a:off x="190100" y="798100"/>
            <a:ext cx="3849643" cy="2165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nvSpPr>
        <p:spPr>
          <a:xfrm>
            <a:off x="85225" y="21050"/>
            <a:ext cx="86823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Districts &amp; Demographics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03" name="Google Shape;103;p18"/>
          <p:cNvSpPr txBox="1"/>
          <p:nvPr/>
        </p:nvSpPr>
        <p:spPr>
          <a:xfrm>
            <a:off x="296875" y="813075"/>
            <a:ext cx="5523300" cy="996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latin typeface="Tahoma"/>
                <a:ea typeface="Tahoma"/>
                <a:cs typeface="Tahoma"/>
                <a:sym typeface="Tahoma"/>
              </a:rPr>
              <a:t>Tonya’s </a:t>
            </a:r>
            <a:r>
              <a:rPr b="1" lang="en" sz="1800">
                <a:solidFill>
                  <a:srgbClr val="1C4587"/>
                </a:solidFill>
                <a:latin typeface="Tahoma"/>
                <a:ea typeface="Tahoma"/>
                <a:cs typeface="Tahoma"/>
                <a:sym typeface="Tahoma"/>
              </a:rPr>
              <a:t>district </a:t>
            </a:r>
            <a:r>
              <a:rPr lang="en" sz="1800">
                <a:solidFill>
                  <a:srgbClr val="1C4587"/>
                </a:solidFill>
                <a:latin typeface="Tahoma"/>
                <a:ea typeface="Tahoma"/>
                <a:cs typeface="Tahoma"/>
                <a:sym typeface="Tahoma"/>
              </a:rPr>
              <a:t>(area where she lives)</a:t>
            </a:r>
            <a:r>
              <a:rPr b="1" lang="en" sz="1800">
                <a:solidFill>
                  <a:srgbClr val="1C4587"/>
                </a:solidFill>
                <a:latin typeface="Tahoma"/>
                <a:ea typeface="Tahoma"/>
                <a:cs typeface="Tahoma"/>
                <a:sym typeface="Tahoma"/>
              </a:rPr>
              <a:t> </a:t>
            </a:r>
            <a:r>
              <a:rPr lang="en" sz="1800">
                <a:solidFill>
                  <a:srgbClr val="1C4587"/>
                </a:solidFill>
                <a:latin typeface="Tahoma"/>
                <a:ea typeface="Tahoma"/>
                <a:cs typeface="Tahoma"/>
                <a:sym typeface="Tahoma"/>
              </a:rPr>
              <a:t>is urban and diverse. Let’s look at the demographics from Tonya’s district and answer the questions. </a:t>
            </a:r>
            <a:endParaRPr sz="1800">
              <a:solidFill>
                <a:srgbClr val="1C4587"/>
              </a:solidFill>
              <a:latin typeface="Tahoma"/>
              <a:ea typeface="Tahoma"/>
              <a:cs typeface="Tahoma"/>
              <a:sym typeface="Tahoma"/>
            </a:endParaRPr>
          </a:p>
        </p:txBody>
      </p:sp>
      <p:sp>
        <p:nvSpPr>
          <p:cNvPr id="104" name="Google Shape;104;p18"/>
          <p:cNvSpPr txBox="1"/>
          <p:nvPr/>
        </p:nvSpPr>
        <p:spPr>
          <a:xfrm>
            <a:off x="144475" y="1917775"/>
            <a:ext cx="6067200" cy="1162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Font typeface="Tahoma"/>
              <a:buAutoNum type="arabicPeriod"/>
            </a:pPr>
            <a:r>
              <a:rPr lang="en" sz="1800">
                <a:solidFill>
                  <a:srgbClr val="1C4587"/>
                </a:solidFill>
                <a:latin typeface="Tahoma"/>
                <a:ea typeface="Tahoma"/>
                <a:cs typeface="Tahoma"/>
                <a:sym typeface="Tahoma"/>
              </a:rPr>
              <a:t>Which group would be most likely to support a bill to limit air pollution?</a:t>
            </a:r>
            <a:endParaRPr sz="1800">
              <a:solidFill>
                <a:srgbClr val="1C4587"/>
              </a:solidFill>
              <a:latin typeface="Tahoma"/>
              <a:ea typeface="Tahoma"/>
              <a:cs typeface="Tahoma"/>
              <a:sym typeface="Tahoma"/>
            </a:endParaRPr>
          </a:p>
          <a:p>
            <a:pPr indent="0" lvl="0" marL="0" rtl="0" algn="l">
              <a:spcBef>
                <a:spcPts val="0"/>
              </a:spcBef>
              <a:spcAft>
                <a:spcPts val="0"/>
              </a:spcAft>
              <a:buNone/>
            </a:pPr>
            <a:r>
              <a:t/>
            </a:r>
            <a:endParaRPr sz="1800">
              <a:solidFill>
                <a:srgbClr val="1C4587"/>
              </a:solidFill>
              <a:latin typeface="Tahoma"/>
              <a:ea typeface="Tahoma"/>
              <a:cs typeface="Tahoma"/>
              <a:sym typeface="Tahoma"/>
            </a:endParaRPr>
          </a:p>
          <a:p>
            <a:pPr indent="-342900" lvl="0" marL="457200" rtl="0" algn="l">
              <a:spcBef>
                <a:spcPts val="0"/>
              </a:spcBef>
              <a:spcAft>
                <a:spcPts val="0"/>
              </a:spcAft>
              <a:buClr>
                <a:srgbClr val="1C4587"/>
              </a:buClr>
              <a:buSzPts val="1800"/>
              <a:buFont typeface="Tahoma"/>
              <a:buAutoNum type="arabicPeriod"/>
            </a:pPr>
            <a:r>
              <a:rPr lang="en" sz="1800">
                <a:solidFill>
                  <a:srgbClr val="1C4587"/>
                </a:solidFill>
                <a:latin typeface="Tahoma"/>
                <a:ea typeface="Tahoma"/>
                <a:cs typeface="Tahoma"/>
                <a:sym typeface="Tahoma"/>
              </a:rPr>
              <a:t>Do you think it’s a popular issue in this district?</a:t>
            </a:r>
            <a:endParaRPr sz="1800">
              <a:solidFill>
                <a:srgbClr val="1C4587"/>
              </a:solidFill>
              <a:latin typeface="Tahoma"/>
              <a:ea typeface="Tahoma"/>
              <a:cs typeface="Tahoma"/>
              <a:sym typeface="Tahoma"/>
            </a:endParaRPr>
          </a:p>
          <a:p>
            <a:pPr indent="0" lvl="0" marL="457200" rtl="0" algn="l">
              <a:spcBef>
                <a:spcPts val="0"/>
              </a:spcBef>
              <a:spcAft>
                <a:spcPts val="0"/>
              </a:spcAft>
              <a:buNone/>
            </a:pPr>
            <a:r>
              <a:t/>
            </a:r>
            <a:endParaRPr sz="1800">
              <a:solidFill>
                <a:srgbClr val="1C4587"/>
              </a:solidFill>
              <a:latin typeface="Tahoma"/>
              <a:ea typeface="Tahoma"/>
              <a:cs typeface="Tahoma"/>
              <a:sym typeface="Tahoma"/>
            </a:endParaRPr>
          </a:p>
          <a:p>
            <a:pPr indent="-342900" lvl="0" marL="457200" rtl="0" algn="l">
              <a:spcBef>
                <a:spcPts val="0"/>
              </a:spcBef>
              <a:spcAft>
                <a:spcPts val="0"/>
              </a:spcAft>
              <a:buClr>
                <a:srgbClr val="1C4587"/>
              </a:buClr>
              <a:buSzPts val="1800"/>
              <a:buFont typeface="Tahoma"/>
              <a:buAutoNum type="arabicPeriod"/>
            </a:pPr>
            <a:r>
              <a:rPr lang="en" sz="1800">
                <a:solidFill>
                  <a:srgbClr val="1C4587"/>
                </a:solidFill>
                <a:latin typeface="Tahoma"/>
                <a:ea typeface="Tahoma"/>
                <a:cs typeface="Tahoma"/>
                <a:sym typeface="Tahoma"/>
              </a:rPr>
              <a:t>Should she write to her representative in Congress about it? Why?</a:t>
            </a:r>
            <a:endParaRPr sz="1800">
              <a:solidFill>
                <a:srgbClr val="1C4587"/>
              </a:solidFill>
              <a:latin typeface="Tahoma"/>
              <a:ea typeface="Tahoma"/>
              <a:cs typeface="Tahoma"/>
              <a:sym typeface="Tahoma"/>
            </a:endParaRPr>
          </a:p>
          <a:p>
            <a:pPr indent="0" lvl="0" marL="0" rtl="0" algn="l">
              <a:spcBef>
                <a:spcPts val="0"/>
              </a:spcBef>
              <a:spcAft>
                <a:spcPts val="0"/>
              </a:spcAft>
              <a:buNone/>
            </a:pPr>
            <a:r>
              <a:t/>
            </a:r>
            <a:endParaRPr sz="1800">
              <a:solidFill>
                <a:srgbClr val="1C4587"/>
              </a:solidFill>
              <a:latin typeface="Tahoma"/>
              <a:ea typeface="Tahoma"/>
              <a:cs typeface="Tahoma"/>
              <a:sym typeface="Tahoma"/>
            </a:endParaRPr>
          </a:p>
          <a:p>
            <a:pPr indent="0" lvl="0" marL="0" rtl="0" algn="l">
              <a:spcBef>
                <a:spcPts val="0"/>
              </a:spcBef>
              <a:spcAft>
                <a:spcPts val="0"/>
              </a:spcAft>
              <a:buNone/>
            </a:pPr>
            <a:r>
              <a:t/>
            </a:r>
            <a:endParaRPr sz="1800">
              <a:solidFill>
                <a:srgbClr val="1C4587"/>
              </a:solidFill>
              <a:latin typeface="Tahoma"/>
              <a:ea typeface="Tahoma"/>
              <a:cs typeface="Tahoma"/>
              <a:sym typeface="Tahoma"/>
            </a:endParaRPr>
          </a:p>
        </p:txBody>
      </p:sp>
      <p:pic>
        <p:nvPicPr>
          <p:cNvPr id="105" name="Google Shape;105;p18"/>
          <p:cNvPicPr preferRelativeResize="0"/>
          <p:nvPr/>
        </p:nvPicPr>
        <p:blipFill>
          <a:blip r:embed="rId3">
            <a:alphaModFix/>
          </a:blip>
          <a:stretch>
            <a:fillRect/>
          </a:stretch>
        </p:blipFill>
        <p:spPr>
          <a:xfrm>
            <a:off x="6227150" y="189361"/>
            <a:ext cx="2959749" cy="4822675"/>
          </a:xfrm>
          <a:prstGeom prst="rect">
            <a:avLst/>
          </a:prstGeom>
          <a:noFill/>
          <a:ln>
            <a:noFill/>
          </a:ln>
        </p:spPr>
      </p:pic>
      <p:sp>
        <p:nvSpPr>
          <p:cNvPr id="106" name="Google Shape;106;p18"/>
          <p:cNvSpPr/>
          <p:nvPr/>
        </p:nvSpPr>
        <p:spPr>
          <a:xfrm>
            <a:off x="3054000" y="4329275"/>
            <a:ext cx="2766300" cy="56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1C4587"/>
                </a:solidFill>
                <a:latin typeface="Tahoma"/>
                <a:ea typeface="Tahoma"/>
                <a:cs typeface="Tahoma"/>
                <a:sym typeface="Tahoma"/>
              </a:rPr>
              <a:t>demographics: </a:t>
            </a:r>
            <a:r>
              <a:rPr lang="en" sz="1200">
                <a:solidFill>
                  <a:srgbClr val="1C4587"/>
                </a:solidFill>
                <a:latin typeface="Tahoma"/>
                <a:ea typeface="Tahoma"/>
                <a:cs typeface="Tahoma"/>
                <a:sym typeface="Tahoma"/>
              </a:rPr>
              <a:t>qualities (such as age, gender, and income) of a specific group of people</a:t>
            </a:r>
            <a:endParaRPr sz="800"/>
          </a:p>
        </p:txBody>
      </p:sp>
      <p:pic>
        <p:nvPicPr>
          <p:cNvPr id="107" name="Google Shape;107;p18"/>
          <p:cNvPicPr preferRelativeResize="0"/>
          <p:nvPr/>
        </p:nvPicPr>
        <p:blipFill>
          <a:blip r:embed="rId4">
            <a:alphaModFix/>
          </a:blip>
          <a:stretch>
            <a:fillRect/>
          </a:stretch>
        </p:blipFill>
        <p:spPr>
          <a:xfrm>
            <a:off x="166374" y="4718400"/>
            <a:ext cx="1050578" cy="351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nvSpPr>
        <p:spPr>
          <a:xfrm>
            <a:off x="85225" y="21050"/>
            <a:ext cx="64260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U.S. Congress</a:t>
            </a:r>
            <a:endParaRPr b="1"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13" name="Google Shape;113;p19"/>
          <p:cNvSpPr txBox="1"/>
          <p:nvPr/>
        </p:nvSpPr>
        <p:spPr>
          <a:xfrm>
            <a:off x="355350" y="3624150"/>
            <a:ext cx="8682000" cy="6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1C4587"/>
                </a:solidFill>
                <a:latin typeface="Tahoma"/>
                <a:ea typeface="Tahoma"/>
                <a:cs typeface="Tahoma"/>
                <a:sym typeface="Tahoma"/>
              </a:rPr>
              <a:t>How can Tonya’s idea about limiting air pollution become a law?</a:t>
            </a:r>
            <a:endParaRPr b="1" sz="20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p:txBody>
      </p:sp>
      <p:sp>
        <p:nvSpPr>
          <p:cNvPr id="114" name="Google Shape;114;p19"/>
          <p:cNvSpPr txBox="1"/>
          <p:nvPr/>
        </p:nvSpPr>
        <p:spPr>
          <a:xfrm>
            <a:off x="6597300" y="1434325"/>
            <a:ext cx="2429100" cy="21048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C4587"/>
                </a:solidFill>
                <a:latin typeface="Tahoma"/>
                <a:ea typeface="Tahoma"/>
                <a:cs typeface="Tahoma"/>
                <a:sym typeface="Tahoma"/>
              </a:rPr>
              <a:t>The Senate </a:t>
            </a:r>
            <a:endParaRPr b="1" sz="1800">
              <a:solidFill>
                <a:srgbClr val="1C4587"/>
              </a:solidFill>
              <a:latin typeface="Tahoma"/>
              <a:ea typeface="Tahoma"/>
              <a:cs typeface="Tahoma"/>
              <a:sym typeface="Tahoma"/>
            </a:endParaRPr>
          </a:p>
          <a:p>
            <a:pPr indent="0" lvl="0" marL="0" rtl="0" algn="l">
              <a:spcBef>
                <a:spcPts val="0"/>
              </a:spcBef>
              <a:spcAft>
                <a:spcPts val="0"/>
              </a:spcAft>
              <a:buNone/>
            </a:pPr>
            <a:r>
              <a:rPr lang="en" sz="1800">
                <a:solidFill>
                  <a:srgbClr val="1C4587"/>
                </a:solidFill>
                <a:latin typeface="Tahoma"/>
                <a:ea typeface="Tahoma"/>
                <a:cs typeface="Tahoma"/>
                <a:sym typeface="Tahoma"/>
              </a:rPr>
              <a:t>Senators represent the needs of the entire state.</a:t>
            </a:r>
            <a:endParaRPr sz="1800"/>
          </a:p>
        </p:txBody>
      </p:sp>
      <p:sp>
        <p:nvSpPr>
          <p:cNvPr id="115" name="Google Shape;115;p19"/>
          <p:cNvSpPr txBox="1"/>
          <p:nvPr/>
        </p:nvSpPr>
        <p:spPr>
          <a:xfrm>
            <a:off x="154200" y="1418975"/>
            <a:ext cx="2170800" cy="21048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1C4587"/>
                </a:solidFill>
                <a:latin typeface="Tahoma"/>
                <a:ea typeface="Tahoma"/>
                <a:cs typeface="Tahoma"/>
                <a:sym typeface="Tahoma"/>
              </a:rPr>
              <a:t>The House of Representatives </a:t>
            </a:r>
            <a:endParaRPr b="1" sz="1800">
              <a:solidFill>
                <a:srgbClr val="1C4587"/>
              </a:solidFill>
              <a:latin typeface="Tahoma"/>
              <a:ea typeface="Tahoma"/>
              <a:cs typeface="Tahoma"/>
              <a:sym typeface="Tahoma"/>
            </a:endParaRPr>
          </a:p>
          <a:p>
            <a:pPr indent="0" lvl="0" marL="0" rtl="0" algn="l">
              <a:spcBef>
                <a:spcPts val="0"/>
              </a:spcBef>
              <a:spcAft>
                <a:spcPts val="0"/>
              </a:spcAft>
              <a:buNone/>
            </a:pPr>
            <a:r>
              <a:rPr lang="en" sz="1800">
                <a:solidFill>
                  <a:srgbClr val="1C4587"/>
                </a:solidFill>
                <a:latin typeface="Tahoma"/>
                <a:ea typeface="Tahoma"/>
                <a:cs typeface="Tahoma"/>
                <a:sym typeface="Tahoma"/>
              </a:rPr>
              <a:t>Members work for the people in a specific section of their state called a </a:t>
            </a:r>
            <a:r>
              <a:rPr b="1" lang="en" sz="1800">
                <a:solidFill>
                  <a:srgbClr val="1C4587"/>
                </a:solidFill>
                <a:latin typeface="Tahoma"/>
                <a:ea typeface="Tahoma"/>
                <a:cs typeface="Tahoma"/>
                <a:sym typeface="Tahoma"/>
              </a:rPr>
              <a:t>district</a:t>
            </a:r>
            <a:r>
              <a:rPr lang="en" sz="1800">
                <a:solidFill>
                  <a:srgbClr val="1C4587"/>
                </a:solidFill>
                <a:latin typeface="Tahoma"/>
                <a:ea typeface="Tahoma"/>
                <a:cs typeface="Tahoma"/>
                <a:sym typeface="Tahoma"/>
              </a:rPr>
              <a:t>.</a:t>
            </a:r>
            <a:endParaRPr sz="1800"/>
          </a:p>
        </p:txBody>
      </p:sp>
      <p:sp>
        <p:nvSpPr>
          <p:cNvPr id="116" name="Google Shape;116;p19"/>
          <p:cNvSpPr txBox="1"/>
          <p:nvPr/>
        </p:nvSpPr>
        <p:spPr>
          <a:xfrm>
            <a:off x="3548725" y="4098675"/>
            <a:ext cx="5939700" cy="53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1C4587"/>
                </a:solidFill>
                <a:latin typeface="Tahoma"/>
                <a:ea typeface="Tahoma"/>
                <a:cs typeface="Tahoma"/>
                <a:sym typeface="Tahoma"/>
              </a:rPr>
              <a:t>Let’s find out!</a:t>
            </a:r>
            <a:endParaRPr sz="2000"/>
          </a:p>
        </p:txBody>
      </p:sp>
      <p:pic>
        <p:nvPicPr>
          <p:cNvPr id="117" name="Google Shape;117;p19"/>
          <p:cNvPicPr preferRelativeResize="0"/>
          <p:nvPr/>
        </p:nvPicPr>
        <p:blipFill rotWithShape="1">
          <a:blip r:embed="rId3">
            <a:alphaModFix/>
          </a:blip>
          <a:srcRect b="0" l="4970" r="0" t="13897"/>
          <a:stretch/>
        </p:blipFill>
        <p:spPr>
          <a:xfrm>
            <a:off x="2366600" y="1418975"/>
            <a:ext cx="4189102" cy="2104800"/>
          </a:xfrm>
          <a:prstGeom prst="rect">
            <a:avLst/>
          </a:prstGeom>
          <a:noFill/>
          <a:ln>
            <a:noFill/>
          </a:ln>
        </p:spPr>
      </p:pic>
      <p:sp>
        <p:nvSpPr>
          <p:cNvPr id="118" name="Google Shape;118;p19"/>
          <p:cNvSpPr txBox="1"/>
          <p:nvPr/>
        </p:nvSpPr>
        <p:spPr>
          <a:xfrm>
            <a:off x="279150" y="652350"/>
            <a:ext cx="8682000" cy="6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C4587"/>
                </a:solidFill>
                <a:latin typeface="Tahoma"/>
                <a:ea typeface="Tahoma"/>
                <a:cs typeface="Tahoma"/>
                <a:sym typeface="Tahoma"/>
              </a:rPr>
              <a:t>The United States Congress, in Washington D.C., is the lawmaking branch of our government and it is </a:t>
            </a:r>
            <a:r>
              <a:rPr b="1" lang="en" sz="1800">
                <a:solidFill>
                  <a:srgbClr val="1C4587"/>
                </a:solidFill>
                <a:latin typeface="Tahoma"/>
                <a:ea typeface="Tahoma"/>
                <a:cs typeface="Tahoma"/>
                <a:sym typeface="Tahoma"/>
              </a:rPr>
              <a:t>bicameral </a:t>
            </a:r>
            <a:r>
              <a:rPr lang="en" sz="1800">
                <a:solidFill>
                  <a:srgbClr val="1C4587"/>
                </a:solidFill>
                <a:latin typeface="Tahoma"/>
                <a:ea typeface="Tahoma"/>
                <a:cs typeface="Tahoma"/>
                <a:sym typeface="Tahoma"/>
              </a:rPr>
              <a:t>(made up of two chambers).</a:t>
            </a:r>
            <a:endParaRPr sz="20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nvSpPr>
        <p:spPr>
          <a:xfrm>
            <a:off x="4012600" y="3297650"/>
            <a:ext cx="5013000" cy="12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1C4587"/>
                </a:solidFill>
                <a:latin typeface="Tahoma"/>
                <a:ea typeface="Tahoma"/>
                <a:cs typeface="Tahoma"/>
                <a:sym typeface="Tahoma"/>
              </a:rPr>
              <a:t>The Lawmaking Process</a:t>
            </a:r>
            <a:endParaRPr sz="4800">
              <a:solidFill>
                <a:srgbClr val="1C4587"/>
              </a:solidFill>
              <a:latin typeface="Tahoma"/>
              <a:ea typeface="Tahoma"/>
              <a:cs typeface="Tahoma"/>
              <a:sym typeface="Tahoma"/>
            </a:endParaRPr>
          </a:p>
        </p:txBody>
      </p:sp>
      <p:pic>
        <p:nvPicPr>
          <p:cNvPr id="124" name="Google Shape;124;p20"/>
          <p:cNvPicPr preferRelativeResize="0"/>
          <p:nvPr/>
        </p:nvPicPr>
        <p:blipFill>
          <a:blip r:embed="rId3">
            <a:alphaModFix/>
          </a:blip>
          <a:stretch>
            <a:fillRect/>
          </a:stretch>
        </p:blipFill>
        <p:spPr>
          <a:xfrm>
            <a:off x="520013" y="4155750"/>
            <a:ext cx="2017704" cy="675900"/>
          </a:xfrm>
          <a:prstGeom prst="rect">
            <a:avLst/>
          </a:prstGeom>
          <a:noFill/>
          <a:ln>
            <a:noFill/>
          </a:ln>
        </p:spPr>
      </p:pic>
      <p:cxnSp>
        <p:nvCxnSpPr>
          <p:cNvPr id="125" name="Google Shape;125;p20"/>
          <p:cNvCxnSpPr/>
          <p:nvPr/>
        </p:nvCxnSpPr>
        <p:spPr>
          <a:xfrm flipH="1" rot="10800000">
            <a:off x="489300" y="3938125"/>
            <a:ext cx="8413500" cy="12000"/>
          </a:xfrm>
          <a:prstGeom prst="straightConnector1">
            <a:avLst/>
          </a:prstGeom>
          <a:noFill/>
          <a:ln cap="flat" cmpd="sng" w="38100">
            <a:solidFill>
              <a:srgbClr val="1C4587"/>
            </a:solidFill>
            <a:prstDash val="solid"/>
            <a:round/>
            <a:headEnd len="med" w="med" type="none"/>
            <a:tailEnd len="med" w="med" type="none"/>
          </a:ln>
        </p:spPr>
      </p:cxnSp>
      <p:sp>
        <p:nvSpPr>
          <p:cNvPr id="126" name="Google Shape;126;p20"/>
          <p:cNvSpPr txBox="1"/>
          <p:nvPr/>
        </p:nvSpPr>
        <p:spPr>
          <a:xfrm>
            <a:off x="4774600" y="3907250"/>
            <a:ext cx="5728500" cy="20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Tahoma"/>
                <a:ea typeface="Tahoma"/>
                <a:cs typeface="Tahoma"/>
                <a:sym typeface="Tahoma"/>
              </a:rPr>
              <a:t>Mini Lesson</a:t>
            </a:r>
            <a:endParaRPr sz="3600">
              <a:solidFill>
                <a:srgbClr val="1C4587"/>
              </a:solidFill>
              <a:latin typeface="Tahoma"/>
              <a:ea typeface="Tahoma"/>
              <a:cs typeface="Tahoma"/>
              <a:sym typeface="Tahoma"/>
            </a:endParaRPr>
          </a:p>
        </p:txBody>
      </p:sp>
      <p:pic>
        <p:nvPicPr>
          <p:cNvPr id="127" name="Google Shape;127;p20"/>
          <p:cNvPicPr preferRelativeResize="0"/>
          <p:nvPr/>
        </p:nvPicPr>
        <p:blipFill>
          <a:blip r:embed="rId4">
            <a:alphaModFix/>
          </a:blip>
          <a:stretch>
            <a:fillRect/>
          </a:stretch>
        </p:blipFill>
        <p:spPr>
          <a:xfrm>
            <a:off x="152400" y="152400"/>
            <a:ext cx="4806517" cy="2992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nvSpPr>
        <p:spPr>
          <a:xfrm>
            <a:off x="85225" y="21050"/>
            <a:ext cx="8682300" cy="5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rgbClr val="1C4587"/>
                </a:solidFill>
                <a:latin typeface="Tahoma"/>
                <a:ea typeface="Tahoma"/>
                <a:cs typeface="Tahoma"/>
                <a:sym typeface="Tahoma"/>
              </a:rPr>
              <a:t>Let’s start with an idea...  </a:t>
            </a:r>
            <a:endParaRPr sz="2400">
              <a:solidFill>
                <a:srgbClr val="1C4587"/>
              </a:solidFill>
              <a:latin typeface="Tahoma"/>
              <a:ea typeface="Tahoma"/>
              <a:cs typeface="Tahoma"/>
              <a:sym typeface="Tahoma"/>
            </a:endParaRPr>
          </a:p>
          <a:p>
            <a:pPr indent="0" lvl="0" marL="0" rtl="0" algn="l">
              <a:spcBef>
                <a:spcPts val="0"/>
              </a:spcBef>
              <a:spcAft>
                <a:spcPts val="0"/>
              </a:spcAft>
              <a:buNone/>
            </a:pPr>
            <a:r>
              <a:t/>
            </a:r>
            <a:endParaRPr sz="2400">
              <a:solidFill>
                <a:srgbClr val="1C4587"/>
              </a:solidFill>
              <a:latin typeface="Tahoma"/>
              <a:ea typeface="Tahoma"/>
              <a:cs typeface="Tahoma"/>
              <a:sym typeface="Tahoma"/>
            </a:endParaRPr>
          </a:p>
          <a:p>
            <a:pPr indent="0" lvl="0" marL="457200" rtl="0" algn="l">
              <a:spcBef>
                <a:spcPts val="0"/>
              </a:spcBef>
              <a:spcAft>
                <a:spcPts val="0"/>
              </a:spcAft>
              <a:buNone/>
            </a:pPr>
            <a:r>
              <a:t/>
            </a:r>
            <a:endParaRPr sz="2400">
              <a:solidFill>
                <a:srgbClr val="1C4587"/>
              </a:solidFill>
              <a:latin typeface="Tahoma"/>
              <a:ea typeface="Tahoma"/>
              <a:cs typeface="Tahoma"/>
              <a:sym typeface="Tahoma"/>
            </a:endParaRPr>
          </a:p>
        </p:txBody>
      </p:sp>
      <p:pic>
        <p:nvPicPr>
          <p:cNvPr id="133" name="Google Shape;133;p21"/>
          <p:cNvPicPr preferRelativeResize="0"/>
          <p:nvPr/>
        </p:nvPicPr>
        <p:blipFill>
          <a:blip r:embed="rId3">
            <a:alphaModFix/>
          </a:blip>
          <a:stretch>
            <a:fillRect/>
          </a:stretch>
        </p:blipFill>
        <p:spPr>
          <a:xfrm>
            <a:off x="7633974" y="4718400"/>
            <a:ext cx="1050578" cy="351926"/>
          </a:xfrm>
          <a:prstGeom prst="rect">
            <a:avLst/>
          </a:prstGeom>
          <a:noFill/>
          <a:ln>
            <a:noFill/>
          </a:ln>
        </p:spPr>
      </p:pic>
      <p:sp>
        <p:nvSpPr>
          <p:cNvPr id="134" name="Google Shape;134;p21"/>
          <p:cNvSpPr txBox="1"/>
          <p:nvPr/>
        </p:nvSpPr>
        <p:spPr>
          <a:xfrm>
            <a:off x="296875" y="1402450"/>
            <a:ext cx="8339700" cy="818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Char char="●"/>
            </a:pPr>
            <a:r>
              <a:rPr lang="en" sz="1800">
                <a:solidFill>
                  <a:srgbClr val="1C4587"/>
                </a:solidFill>
              </a:rPr>
              <a:t>The rough draft of a law is called a </a:t>
            </a:r>
            <a:r>
              <a:rPr b="1" lang="en" sz="1800">
                <a:solidFill>
                  <a:srgbClr val="1C4587"/>
                </a:solidFill>
              </a:rPr>
              <a:t>bill</a:t>
            </a:r>
            <a:r>
              <a:rPr lang="en" sz="1800">
                <a:solidFill>
                  <a:srgbClr val="1C4587"/>
                </a:solidFill>
              </a:rPr>
              <a:t>.  Bills can start in either chamber of Congress.</a:t>
            </a:r>
            <a:endParaRPr sz="1800">
              <a:solidFill>
                <a:srgbClr val="1C4587"/>
              </a:solidFill>
            </a:endParaRPr>
          </a:p>
          <a:p>
            <a:pPr indent="0" lvl="0" marL="0" rtl="0" algn="l">
              <a:spcBef>
                <a:spcPts val="0"/>
              </a:spcBef>
              <a:spcAft>
                <a:spcPts val="0"/>
              </a:spcAft>
              <a:buNone/>
            </a:pPr>
            <a:r>
              <a:t/>
            </a:r>
            <a:endParaRPr sz="1800">
              <a:solidFill>
                <a:srgbClr val="1C4587"/>
              </a:solidFill>
            </a:endParaRPr>
          </a:p>
        </p:txBody>
      </p:sp>
      <p:pic>
        <p:nvPicPr>
          <p:cNvPr id="135" name="Google Shape;135;p21"/>
          <p:cNvPicPr preferRelativeResize="0"/>
          <p:nvPr/>
        </p:nvPicPr>
        <p:blipFill>
          <a:blip r:embed="rId4">
            <a:alphaModFix/>
          </a:blip>
          <a:stretch>
            <a:fillRect/>
          </a:stretch>
        </p:blipFill>
        <p:spPr>
          <a:xfrm>
            <a:off x="1994275" y="2213800"/>
            <a:ext cx="771331" cy="1011300"/>
          </a:xfrm>
          <a:prstGeom prst="rect">
            <a:avLst/>
          </a:prstGeom>
          <a:noFill/>
          <a:ln>
            <a:noFill/>
          </a:ln>
        </p:spPr>
      </p:pic>
      <p:pic>
        <p:nvPicPr>
          <p:cNvPr id="136" name="Google Shape;136;p21"/>
          <p:cNvPicPr preferRelativeResize="0"/>
          <p:nvPr/>
        </p:nvPicPr>
        <p:blipFill>
          <a:blip r:embed="rId5">
            <a:alphaModFix/>
          </a:blip>
          <a:stretch>
            <a:fillRect/>
          </a:stretch>
        </p:blipFill>
        <p:spPr>
          <a:xfrm>
            <a:off x="4285002" y="2181150"/>
            <a:ext cx="727000" cy="1095000"/>
          </a:xfrm>
          <a:prstGeom prst="rect">
            <a:avLst/>
          </a:prstGeom>
          <a:noFill/>
          <a:ln>
            <a:noFill/>
          </a:ln>
        </p:spPr>
      </p:pic>
      <p:pic>
        <p:nvPicPr>
          <p:cNvPr id="137" name="Google Shape;137;p21"/>
          <p:cNvPicPr preferRelativeResize="0"/>
          <p:nvPr/>
        </p:nvPicPr>
        <p:blipFill>
          <a:blip r:embed="rId6">
            <a:alphaModFix/>
          </a:blip>
          <a:stretch>
            <a:fillRect/>
          </a:stretch>
        </p:blipFill>
        <p:spPr>
          <a:xfrm>
            <a:off x="6466950" y="2230549"/>
            <a:ext cx="727000" cy="1219191"/>
          </a:xfrm>
          <a:prstGeom prst="rect">
            <a:avLst/>
          </a:prstGeom>
          <a:noFill/>
          <a:ln>
            <a:noFill/>
          </a:ln>
        </p:spPr>
      </p:pic>
      <p:sp>
        <p:nvSpPr>
          <p:cNvPr id="138" name="Google Shape;138;p21"/>
          <p:cNvSpPr txBox="1"/>
          <p:nvPr/>
        </p:nvSpPr>
        <p:spPr>
          <a:xfrm>
            <a:off x="2060675" y="3397825"/>
            <a:ext cx="9702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idea</a:t>
            </a:r>
            <a:r>
              <a:rPr b="1" lang="en" sz="1800">
                <a:solidFill>
                  <a:srgbClr val="00FFFF"/>
                </a:solidFill>
              </a:rPr>
              <a:t> </a:t>
            </a:r>
            <a:r>
              <a:rPr b="1" lang="en">
                <a:solidFill>
                  <a:srgbClr val="4A86E8"/>
                </a:solidFill>
              </a:rPr>
              <a:t>    </a:t>
            </a:r>
            <a:endParaRPr b="1">
              <a:solidFill>
                <a:srgbClr val="4A86E8"/>
              </a:solidFill>
            </a:endParaRPr>
          </a:p>
        </p:txBody>
      </p:sp>
      <p:sp>
        <p:nvSpPr>
          <p:cNvPr id="139" name="Google Shape;139;p21"/>
          <p:cNvSpPr txBox="1"/>
          <p:nvPr/>
        </p:nvSpPr>
        <p:spPr>
          <a:xfrm>
            <a:off x="4381700" y="3474024"/>
            <a:ext cx="6303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bill</a:t>
            </a:r>
            <a:r>
              <a:rPr b="1" lang="en" sz="1800">
                <a:solidFill>
                  <a:srgbClr val="00FFFF"/>
                </a:solidFill>
              </a:rPr>
              <a:t> </a:t>
            </a:r>
            <a:r>
              <a:rPr b="1" lang="en">
                <a:solidFill>
                  <a:srgbClr val="4A86E8"/>
                </a:solidFill>
              </a:rPr>
              <a:t>   </a:t>
            </a:r>
            <a:endParaRPr b="1">
              <a:solidFill>
                <a:srgbClr val="4A86E8"/>
              </a:solidFill>
            </a:endParaRPr>
          </a:p>
        </p:txBody>
      </p:sp>
      <p:sp>
        <p:nvSpPr>
          <p:cNvPr id="140" name="Google Shape;140;p21"/>
          <p:cNvSpPr txBox="1"/>
          <p:nvPr/>
        </p:nvSpPr>
        <p:spPr>
          <a:xfrm>
            <a:off x="6515300" y="3550224"/>
            <a:ext cx="630300" cy="3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law </a:t>
            </a:r>
            <a:r>
              <a:rPr b="1" lang="en">
                <a:solidFill>
                  <a:srgbClr val="4A86E8"/>
                </a:solidFill>
              </a:rPr>
              <a:t>   </a:t>
            </a:r>
            <a:endParaRPr b="1">
              <a:solidFill>
                <a:srgbClr val="4A86E8"/>
              </a:solidFill>
            </a:endParaRPr>
          </a:p>
        </p:txBody>
      </p:sp>
      <p:sp>
        <p:nvSpPr>
          <p:cNvPr id="141" name="Google Shape;141;p21"/>
          <p:cNvSpPr/>
          <p:nvPr/>
        </p:nvSpPr>
        <p:spPr>
          <a:xfrm>
            <a:off x="3077525" y="3582950"/>
            <a:ext cx="698400" cy="187200"/>
          </a:xfrm>
          <a:prstGeom prst="rightArrow">
            <a:avLst>
              <a:gd fmla="val 50000" name="adj1"/>
              <a:gd fmla="val 50000" name="adj2"/>
            </a:avLst>
          </a:prstGeom>
          <a:solidFill>
            <a:schemeClr val="lt2"/>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5336525" y="3607375"/>
            <a:ext cx="698400" cy="187200"/>
          </a:xfrm>
          <a:prstGeom prst="rightArrow">
            <a:avLst>
              <a:gd fmla="val 50000" name="adj1"/>
              <a:gd fmla="val 50000" name="adj2"/>
            </a:avLst>
          </a:prstGeom>
          <a:solidFill>
            <a:schemeClr val="lt2"/>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txBox="1"/>
          <p:nvPr/>
        </p:nvSpPr>
        <p:spPr>
          <a:xfrm>
            <a:off x="296875" y="716650"/>
            <a:ext cx="8339700" cy="771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Char char="●"/>
            </a:pPr>
            <a:r>
              <a:rPr lang="en" sz="1800">
                <a:solidFill>
                  <a:srgbClr val="1C4587"/>
                </a:solidFill>
              </a:rPr>
              <a:t>Laws start as an idea. They represent something people in a certain district or area need. </a:t>
            </a:r>
            <a:endParaRPr sz="1800">
              <a:solidFill>
                <a:srgbClr val="1C4587"/>
              </a:solidFill>
            </a:endParaRPr>
          </a:p>
          <a:p>
            <a:pPr indent="0" lvl="0" marL="0" rtl="0" algn="l">
              <a:spcBef>
                <a:spcPts val="0"/>
              </a:spcBef>
              <a:spcAft>
                <a:spcPts val="0"/>
              </a:spcAft>
              <a:buNone/>
            </a:pPr>
            <a:r>
              <a:t/>
            </a:r>
            <a:endParaRPr sz="1800">
              <a:solidFill>
                <a:srgbClr val="1C4587"/>
              </a:solidFill>
            </a:endParaRPr>
          </a:p>
        </p:txBody>
      </p:sp>
      <p:sp>
        <p:nvSpPr>
          <p:cNvPr id="144" name="Google Shape;144;p21"/>
          <p:cNvSpPr txBox="1"/>
          <p:nvPr/>
        </p:nvSpPr>
        <p:spPr>
          <a:xfrm>
            <a:off x="296875" y="4069450"/>
            <a:ext cx="8339700" cy="41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1C4587"/>
              </a:buClr>
              <a:buSzPts val="1800"/>
              <a:buChar char="●"/>
            </a:pPr>
            <a:r>
              <a:rPr lang="en" sz="1800">
                <a:solidFill>
                  <a:srgbClr val="1C4587"/>
                </a:solidFill>
              </a:rPr>
              <a:t>But if all the representatives have different interests or needs, </a:t>
            </a:r>
            <a:r>
              <a:rPr lang="en" sz="1800">
                <a:solidFill>
                  <a:srgbClr val="1C4587"/>
                </a:solidFill>
              </a:rPr>
              <a:t>how do laws ever get made? </a:t>
            </a:r>
            <a:endParaRPr sz="1800">
              <a:solidFill>
                <a:srgbClr val="1C4587"/>
              </a:solidFill>
            </a:endParaRPr>
          </a:p>
          <a:p>
            <a:pPr indent="0" lvl="0" marL="457200" rtl="0" algn="l">
              <a:spcBef>
                <a:spcPts val="0"/>
              </a:spcBef>
              <a:spcAft>
                <a:spcPts val="0"/>
              </a:spcAft>
              <a:buNone/>
            </a:pPr>
            <a:r>
              <a:rPr lang="en" sz="1800">
                <a:solidFill>
                  <a:srgbClr val="1C4587"/>
                </a:solidFill>
              </a:rPr>
              <a:t>                    </a:t>
            </a:r>
            <a:endParaRPr sz="1800">
              <a:solidFill>
                <a:srgbClr val="1C4587"/>
              </a:solidFill>
            </a:endParaRPr>
          </a:p>
        </p:txBody>
      </p:sp>
      <p:sp>
        <p:nvSpPr>
          <p:cNvPr id="145" name="Google Shape;145;p21"/>
          <p:cNvSpPr txBox="1"/>
          <p:nvPr/>
        </p:nvSpPr>
        <p:spPr>
          <a:xfrm flipH="1">
            <a:off x="3077575" y="4526300"/>
            <a:ext cx="28596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1C4587"/>
                </a:solidFill>
              </a:rPr>
              <a:t>Through c</a:t>
            </a:r>
            <a:r>
              <a:rPr b="1" lang="en" sz="1800">
                <a:solidFill>
                  <a:srgbClr val="1C4587"/>
                </a:solidFill>
              </a:rPr>
              <a:t>ompromise</a:t>
            </a:r>
            <a:r>
              <a:rPr b="1" lang="en" sz="1800">
                <a:solidFill>
                  <a:srgbClr val="1C4587"/>
                </a:solidFill>
              </a:rPr>
              <a:t>! </a:t>
            </a:r>
            <a:endParaRPr b="1" sz="1800">
              <a:solidFill>
                <a:srgbClr val="1C4587"/>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